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40DB7-6116-E824-3B37-EC2111831C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93CC29-9922-2A81-8355-4FC0E6E889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02A3B-8247-C806-147F-78CBDDBDA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7D51-6BFC-4D2B-8F30-8162A9E21F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562B3-E408-6743-C1D2-34D85E014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D1DE5-70B6-F258-FBBD-600406FDA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92B1-A0D0-492F-9792-447E4ECC2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42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44DCE-A757-6B66-C773-C70B162B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AB3EBE-A7F4-08E4-ACA6-D852916BB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8DE0F-EEBB-9A34-EEC0-416B4D0ED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7D51-6BFC-4D2B-8F30-8162A9E21F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5C5E4-CA3E-E51F-819A-472A91F2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8B6A6-ABF5-1188-8438-4CBE14C16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92B1-A0D0-492F-9792-447E4ECC2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632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05AF47-3402-19E3-4FB5-570E83BEA0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CBCFE5-AFF3-24FB-8C2C-592EC60E4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7A3EC-2A10-F2CE-F1C1-F1192368D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7D51-6BFC-4D2B-8F30-8162A9E21F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B3E1E-F813-2EED-31F6-26A34DF9D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FE027-B10D-CCA0-C386-3440ED6D5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92B1-A0D0-492F-9792-447E4ECC2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34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AD7E3-D846-B274-AADA-D8CD8314E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41E10-76EA-8D20-EF9F-5926A526E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30D4C-1B37-7150-DCFB-BB6FE4A77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7D51-6BFC-4D2B-8F30-8162A9E21F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53D78-8DA7-DC2E-A947-93150DB74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1EACB-B382-21A2-37BE-EEEF9C3D7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92B1-A0D0-492F-9792-447E4ECC2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242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B1146-A207-D453-C43E-4A9895EC6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87E957-5D73-A263-B8B6-AA296E4B4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ED848-631C-FA34-791E-502AE6F53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7D51-6BFC-4D2B-8F30-8162A9E21F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2620C-561B-1E56-C8E4-CC20FC666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A9FFF-ED16-5166-5EF2-3900BC316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92B1-A0D0-492F-9792-447E4ECC2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868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33A0E-818B-BAD6-C10A-2F6426732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8045C-3F36-6190-6ED1-35B63960DD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573E65-5B5B-661A-14E4-3C94ACD5B4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5121E-4301-3141-FEC9-2D4355344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7D51-6BFC-4D2B-8F30-8162A9E21F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29FAC1-09FD-73DF-2A63-F9906F9FE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DA71E-9C55-8266-2BA7-D460099A1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92B1-A0D0-492F-9792-447E4ECC2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82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CF4CB-DCB3-4EF1-8A24-23F4F4F7C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A7A755-E971-0772-11E4-97C2EA504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D6591F-369A-B16A-8B45-7B67AFBE6E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3CA4DB-EEAE-1547-3E9F-048441250A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FCDF57-AB75-DE44-DA7B-27E9BB3097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0DCAC7-E991-3C4C-7392-6B9C833D2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7D51-6BFC-4D2B-8F30-8162A9E21F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A78764-3DC3-969A-E6BB-8720B358E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864E79-3324-1FBC-4543-0D1C9B44D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92B1-A0D0-492F-9792-447E4ECC2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17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B85EB-54CC-6152-898A-43FB304DC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199EF5-E315-5680-A567-F1F1A6E91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7D51-6BFC-4D2B-8F30-8162A9E21F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24271D-20FB-8957-DC83-1CE4AD288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1A7F1D-6305-1535-148C-C239460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92B1-A0D0-492F-9792-447E4ECC2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3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95951B-6B4E-7A20-1B64-10B6D18B4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7D51-6BFC-4D2B-8F30-8162A9E21F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41A093-605A-A31F-F9F6-7E212609F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E377D5-3CFF-2FC4-C722-F14CD1737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92B1-A0D0-492F-9792-447E4ECC2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0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7F0DA-2572-9FBD-FDE0-24DA1F505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B1DE-C56D-72B4-6024-1457C6BBB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CD18BD-B853-3AF2-A386-A07E5F945B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9BAF07-62E0-3B22-8950-70576DE7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7D51-6BFC-4D2B-8F30-8162A9E21F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E8AFF1-7FA7-3C84-A55E-DD4117E1E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100A36-8BC4-5CEE-0210-7ACA807DB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92B1-A0D0-492F-9792-447E4ECC2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71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9598B-7D7E-245B-BF4A-80F398858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5EFEA2-9DEA-4127-5C42-6DFD11A120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C67FF1-935C-C563-03FF-7B96B35EF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EAC25-3741-E608-8F15-A6EF0B508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7D51-6BFC-4D2B-8F30-8162A9E21F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D00008-F27D-267D-F597-24B4D3661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8650E5-74E6-4461-F9D4-B60B34878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92B1-A0D0-492F-9792-447E4ECC2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034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0DA18B-A82A-2527-4B40-DECBDAE42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68B0FB-C23B-CC3C-C35A-53F8DE5C4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8DEB3-3650-3692-C431-964625DD3E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97D51-6BFC-4D2B-8F30-8162A9E21F01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82E8D-BB4D-7213-2276-1DE770F8A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BA3C2-8CE2-A1A0-7CF9-CF959458B3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192B1-A0D0-492F-9792-447E4ECC2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69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45EB56-1940-4C75-F13C-C9FF363B13D6}"/>
              </a:ext>
            </a:extLst>
          </p:cNvPr>
          <p:cNvSpPr txBox="1"/>
          <p:nvPr/>
        </p:nvSpPr>
        <p:spPr>
          <a:xfrm>
            <a:off x="0" y="-231444"/>
            <a:ext cx="12273094" cy="6894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US" sz="3600" b="0" i="0" u="none" strike="noStrike" baseline="0" dirty="0">
              <a:solidFill>
                <a:srgbClr val="000000"/>
              </a:solidFill>
              <a:latin typeface="Myriad Pro Light" panose="020B0603030403020204" pitchFamily="34" charset="0"/>
            </a:endParaRPr>
          </a:p>
          <a:p>
            <a:pPr algn="just"/>
            <a:r>
              <a:rPr lang="en-US" sz="2000" b="1" u="sng" dirty="0">
                <a:solidFill>
                  <a:srgbClr val="921B1E"/>
                </a:solidFill>
                <a:latin typeface="Myriad Pro Light" panose="020B0603030403020204" pitchFamily="34" charset="0"/>
              </a:rPr>
              <a:t>   PCL Reconstruction           </a:t>
            </a:r>
            <a:r>
              <a:rPr lang="en-US" sz="2000" b="1" i="0" u="sng" strike="noStrike" baseline="0" dirty="0">
                <a:solidFill>
                  <a:srgbClr val="921B1E"/>
                </a:solidFill>
                <a:latin typeface="Myriad Pro Light" panose="020B0603030403020204" pitchFamily="34" charset="0"/>
              </a:rPr>
              <a:t> </a:t>
            </a:r>
            <a:r>
              <a:rPr lang="en-US" sz="2800" b="0" i="0" u="sng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Postoperative rehabilitation protocol</a:t>
            </a:r>
          </a:p>
          <a:p>
            <a:pPr algn="just"/>
            <a:r>
              <a:rPr lang="en-US" sz="2000" dirty="0">
                <a:solidFill>
                  <a:srgbClr val="211D1E"/>
                </a:solidFill>
                <a:latin typeface="Myriad Pro" panose="020B0503030403020204" pitchFamily="34" charset="0"/>
              </a:rPr>
              <a:t>WEEKS.        MOVEMENTS.            WEIGHT BEARING BRACE.          STRENGTHENING.            AVOID.</a:t>
            </a:r>
            <a:endParaRPr lang="en-US" sz="2000" b="0" i="0" u="none" strike="noStrike" baseline="0" dirty="0">
              <a:solidFill>
                <a:srgbClr val="211D1E"/>
              </a:solidFill>
              <a:latin typeface="Myriad Pro" panose="020B0503030403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FFFFFF"/>
                </a:solidFill>
                <a:latin typeface="Myriad Pro" panose="020B0503030403020204" pitchFamily="34" charset="0"/>
              </a:rPr>
              <a:t>			</a:t>
            </a:r>
            <a:r>
              <a:rPr lang="en-US" sz="1800" b="0" i="1" u="none" strike="noStrike" baseline="0" dirty="0">
                <a:solidFill>
                  <a:srgbClr val="FFFFFF"/>
                </a:solidFill>
                <a:latin typeface="Myriad Pro" panose="020B0503030403020204" pitchFamily="34" charset="0"/>
              </a:rPr>
              <a:t> </a:t>
            </a:r>
            <a:r>
              <a:rPr lang="en-US" sz="1800" b="0" i="0" u="none" strike="noStrike" baseline="0" dirty="0">
                <a:solidFill>
                  <a:srgbClr val="FFFFFF"/>
                </a:solidFill>
                <a:latin typeface="Myriad Pro" panose="020B0503030403020204" pitchFamily="34" charset="0"/>
              </a:rPr>
              <a:t>		</a:t>
            </a:r>
          </a:p>
          <a:p>
            <a:pPr algn="just"/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0–3	   Knee brace in extension              Non weight bearing gait with axillary          Static isometric quadriceps,                Knee flexion and weight bearing</a:t>
            </a:r>
          </a:p>
          <a:p>
            <a:pPr algn="just"/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                           No movements allowed               crutch, brace kept locked                                  straight leg raising with brace</a:t>
            </a:r>
          </a:p>
          <a:p>
            <a:pPr algn="just"/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	   	</a:t>
            </a:r>
          </a:p>
          <a:p>
            <a:pPr algn="just"/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		</a:t>
            </a:r>
          </a:p>
          <a:p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4–6	 Gradual passive knee                     Partial weight bearing with axillary               Static isometric quadriceps,                Sitting knee flexion or active</a:t>
            </a:r>
          </a:p>
          <a:p>
            <a:r>
              <a:rPr lang="en-US" sz="1400" dirty="0">
                <a:solidFill>
                  <a:srgbClr val="211D1E"/>
                </a:solidFill>
                <a:latin typeface="Myriad Pro" panose="020B0503030403020204" pitchFamily="34" charset="0"/>
              </a:rPr>
              <a:t>                         </a:t>
            </a:r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flexion and active knee                 crutch and with brace kept locked                 straight leg raising with brace            knee flexion that activates hamstring</a:t>
            </a:r>
          </a:p>
          <a:p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                         extension in lateral position</a:t>
            </a:r>
            <a:r>
              <a:rPr lang="en-US" sz="1400" dirty="0">
                <a:solidFill>
                  <a:srgbClr val="211D1E"/>
                </a:solidFill>
                <a:latin typeface="Myriad Pro" panose="020B0503030403020204" pitchFamily="34" charset="0"/>
              </a:rPr>
              <a:t>        </a:t>
            </a:r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in extension</a:t>
            </a:r>
          </a:p>
          <a:p>
            <a:r>
              <a:rPr lang="en-US" sz="1400" dirty="0">
                <a:solidFill>
                  <a:srgbClr val="211D1E"/>
                </a:solidFill>
                <a:latin typeface="Myriad Pro" panose="020B0503030403020204" pitchFamily="34" charset="0"/>
              </a:rPr>
              <a:t>                         </a:t>
            </a:r>
          </a:p>
          <a:p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				</a:t>
            </a:r>
          </a:p>
          <a:p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7–12	Aim to achieve full range of          Gradual full weight bearing.                            Quadriceps                                                Sitting knee flexion that</a:t>
            </a:r>
          </a:p>
          <a:p>
            <a:r>
              <a:rPr lang="en-US" sz="1400" dirty="0">
                <a:solidFill>
                  <a:srgbClr val="211D1E"/>
                </a:solidFill>
                <a:latin typeface="Myriad Pro" panose="020B0503030403020204" pitchFamily="34" charset="0"/>
              </a:rPr>
              <a:t>                        </a:t>
            </a:r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motion, mostly passive, in             PCL brace if available                                                                                                               activates hamstring</a:t>
            </a:r>
          </a:p>
          <a:p>
            <a:r>
              <a:rPr lang="en-US" sz="1400" dirty="0">
                <a:solidFill>
                  <a:srgbClr val="211D1E"/>
                </a:solidFill>
                <a:latin typeface="Myriad Pro" panose="020B0503030403020204" pitchFamily="34" charset="0"/>
              </a:rPr>
              <a:t>                        </a:t>
            </a:r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lateral position</a:t>
            </a:r>
          </a:p>
          <a:p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				</a:t>
            </a:r>
          </a:p>
          <a:p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13–24	Full range of motion	                PCL brace to continue	                          Quadriceps 	                            Resisted hamstring</a:t>
            </a:r>
          </a:p>
          <a:p>
            <a:endParaRPr lang="en-US" sz="1400" dirty="0">
              <a:solidFill>
                <a:srgbClr val="211D1E"/>
              </a:solidFill>
              <a:latin typeface="Myriad Pro" panose="020B0503030403020204" pitchFamily="34" charset="0"/>
            </a:endParaRPr>
          </a:p>
          <a:p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	</a:t>
            </a:r>
          </a:p>
          <a:p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25–52          Progressive strength, agility, </a:t>
            </a:r>
          </a:p>
          <a:p>
            <a:r>
              <a:rPr lang="en-US" sz="1400" dirty="0">
                <a:solidFill>
                  <a:srgbClr val="211D1E"/>
                </a:solidFill>
                <a:latin typeface="Myriad Pro" panose="020B0503030403020204" pitchFamily="34" charset="0"/>
              </a:rPr>
              <a:t>                      </a:t>
            </a:r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and proprioceptive training, </a:t>
            </a:r>
          </a:p>
          <a:p>
            <a:r>
              <a:rPr lang="en-US" sz="1400" dirty="0">
                <a:solidFill>
                  <a:srgbClr val="211D1E"/>
                </a:solidFill>
                <a:latin typeface="Myriad Pro" panose="020B0503030403020204" pitchFamily="34" charset="0"/>
              </a:rPr>
              <a:t>                      </a:t>
            </a:r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return to sports when index </a:t>
            </a:r>
          </a:p>
          <a:p>
            <a:r>
              <a:rPr lang="en-US" sz="1400" dirty="0">
                <a:solidFill>
                  <a:srgbClr val="211D1E"/>
                </a:solidFill>
                <a:latin typeface="Myriad Pro" panose="020B0503030403020204" pitchFamily="34" charset="0"/>
              </a:rPr>
              <a:t>                      </a:t>
            </a:r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knee is similar to normal knee</a:t>
            </a:r>
          </a:p>
          <a:p>
            <a:r>
              <a:rPr lang="en-US" sz="1400" dirty="0">
                <a:solidFill>
                  <a:srgbClr val="211D1E"/>
                </a:solidFill>
                <a:latin typeface="Myriad Pro" panose="020B0503030403020204" pitchFamily="34" charset="0"/>
              </a:rPr>
              <a:t>                   </a:t>
            </a:r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   in terms of strength, stability, </a:t>
            </a:r>
          </a:p>
          <a:p>
            <a:r>
              <a:rPr lang="en-US" sz="1400" dirty="0">
                <a:solidFill>
                  <a:srgbClr val="211D1E"/>
                </a:solidFill>
                <a:latin typeface="Myriad Pro" panose="020B0503030403020204" pitchFamily="34" charset="0"/>
              </a:rPr>
              <a:t>                      </a:t>
            </a:r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range of motion, </a:t>
            </a:r>
          </a:p>
          <a:p>
            <a:r>
              <a:rPr lang="en-US" sz="1400" dirty="0">
                <a:solidFill>
                  <a:srgbClr val="211D1E"/>
                </a:solidFill>
                <a:latin typeface="Myriad Pro" panose="020B0503030403020204" pitchFamily="34" charset="0"/>
              </a:rPr>
              <a:t>                      </a:t>
            </a:r>
            <a:r>
              <a:rPr lang="en-US" sz="14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proprioception, and agility</a:t>
            </a:r>
          </a:p>
          <a:p>
            <a:r>
              <a:rPr lang="en-US" sz="1800" i="0" u="none" strike="noStrike" baseline="0" dirty="0">
                <a:solidFill>
                  <a:srgbClr val="211D1E"/>
                </a:solidFill>
                <a:latin typeface="Myriad Pro" panose="020B0503030403020204" pitchFamily="34" charset="0"/>
              </a:rPr>
              <a:t>	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62EFD81-F22A-BDED-C52A-4D4701A76F52}"/>
              </a:ext>
            </a:extLst>
          </p:cNvPr>
          <p:cNvCxnSpPr/>
          <p:nvPr/>
        </p:nvCxnSpPr>
        <p:spPr>
          <a:xfrm>
            <a:off x="67112" y="1124125"/>
            <a:ext cx="11929145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3E4B9B-E079-C0C1-A27A-17CA9BDF30C9}"/>
              </a:ext>
            </a:extLst>
          </p:cNvPr>
          <p:cNvCxnSpPr>
            <a:cxnSpLocks/>
          </p:cNvCxnSpPr>
          <p:nvPr/>
        </p:nvCxnSpPr>
        <p:spPr>
          <a:xfrm>
            <a:off x="864066" y="729842"/>
            <a:ext cx="0" cy="576533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3EDE600-C38E-5B59-D867-A41E25E9CC4D}"/>
              </a:ext>
            </a:extLst>
          </p:cNvPr>
          <p:cNvCxnSpPr>
            <a:cxnSpLocks/>
          </p:cNvCxnSpPr>
          <p:nvPr/>
        </p:nvCxnSpPr>
        <p:spPr>
          <a:xfrm>
            <a:off x="3154261" y="729842"/>
            <a:ext cx="0" cy="58051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88FBDA7-1E9D-FA16-7EFC-D5E4332929B7}"/>
              </a:ext>
            </a:extLst>
          </p:cNvPr>
          <p:cNvCxnSpPr/>
          <p:nvPr/>
        </p:nvCxnSpPr>
        <p:spPr>
          <a:xfrm>
            <a:off x="6291743" y="729842"/>
            <a:ext cx="0" cy="572548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7A9F088-7295-865E-A904-66D6E2FD9C11}"/>
              </a:ext>
            </a:extLst>
          </p:cNvPr>
          <p:cNvCxnSpPr>
            <a:cxnSpLocks/>
          </p:cNvCxnSpPr>
          <p:nvPr/>
        </p:nvCxnSpPr>
        <p:spPr>
          <a:xfrm>
            <a:off x="9004184" y="769690"/>
            <a:ext cx="0" cy="572758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BFEC505-1DE6-8DBC-2CE2-42369E49D581}"/>
              </a:ext>
            </a:extLst>
          </p:cNvPr>
          <p:cNvCxnSpPr/>
          <p:nvPr/>
        </p:nvCxnSpPr>
        <p:spPr>
          <a:xfrm>
            <a:off x="234892" y="729842"/>
            <a:ext cx="1176136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32509BB-5A3A-761F-A8FF-3095BE6DCF35}"/>
              </a:ext>
            </a:extLst>
          </p:cNvPr>
          <p:cNvCxnSpPr/>
          <p:nvPr/>
        </p:nvCxnSpPr>
        <p:spPr>
          <a:xfrm>
            <a:off x="67112" y="1979802"/>
            <a:ext cx="12021424" cy="83890"/>
          </a:xfrm>
          <a:prstGeom prst="line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313F3D-09ED-B0F1-77CC-5A5B8118D704}"/>
              </a:ext>
            </a:extLst>
          </p:cNvPr>
          <p:cNvCxnSpPr/>
          <p:nvPr/>
        </p:nvCxnSpPr>
        <p:spPr>
          <a:xfrm>
            <a:off x="67112" y="3020037"/>
            <a:ext cx="12054980" cy="58723"/>
          </a:xfrm>
          <a:prstGeom prst="line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1C7D46C-4169-DB2A-A0D4-0369DEE70E30}"/>
              </a:ext>
            </a:extLst>
          </p:cNvPr>
          <p:cNvCxnSpPr/>
          <p:nvPr/>
        </p:nvCxnSpPr>
        <p:spPr>
          <a:xfrm>
            <a:off x="67112" y="4035105"/>
            <a:ext cx="12124888" cy="58723"/>
          </a:xfrm>
          <a:prstGeom prst="line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06F84C6-0EC8-62AD-50DE-C05165C9870D}"/>
              </a:ext>
            </a:extLst>
          </p:cNvPr>
          <p:cNvCxnSpPr/>
          <p:nvPr/>
        </p:nvCxnSpPr>
        <p:spPr>
          <a:xfrm>
            <a:off x="0" y="4647501"/>
            <a:ext cx="12122092" cy="90181"/>
          </a:xfrm>
          <a:prstGeom prst="line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3BC1A97-9B85-0F75-CF13-FDA8180BDB00}"/>
              </a:ext>
            </a:extLst>
          </p:cNvPr>
          <p:cNvCxnSpPr/>
          <p:nvPr/>
        </p:nvCxnSpPr>
        <p:spPr>
          <a:xfrm flipV="1">
            <a:off x="67112" y="6489934"/>
            <a:ext cx="12205982" cy="1992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itle 1">
            <a:extLst>
              <a:ext uri="{FF2B5EF4-FFF2-40B4-BE49-F238E27FC236}">
                <a16:creationId xmlns:a16="http://schemas.microsoft.com/office/drawing/2014/main" id="{5A40D196-7C61-C722-4A45-2E19F4B7C489}"/>
              </a:ext>
            </a:extLst>
          </p:cNvPr>
          <p:cNvSpPr txBox="1">
            <a:spLocks/>
          </p:cNvSpPr>
          <p:nvPr/>
        </p:nvSpPr>
        <p:spPr>
          <a:xfrm>
            <a:off x="0" y="6495325"/>
            <a:ext cx="9350930" cy="3542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 err="1">
                <a:ln w="0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</a:t>
            </a:r>
            <a:r>
              <a:rPr lang="en-US" sz="1600" b="1" dirty="0">
                <a:ln w="0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Stelios Hadjichristofis.  </a:t>
            </a:r>
            <a:r>
              <a:rPr lang="en-US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FCS(SA)Orth. / </a:t>
            </a:r>
            <a:r>
              <a:rPr lang="en-US" sz="1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Mmed</a:t>
            </a:r>
            <a:r>
              <a:rPr lang="en-US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(WITS)Orth.   Specialist </a:t>
            </a:r>
            <a:r>
              <a:rPr lang="en-US" sz="1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Orthopaedic</a:t>
            </a:r>
            <a:r>
              <a:rPr lang="en-US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Surgeon. 99722555. </a:t>
            </a:r>
            <a:r>
              <a:rPr lang="en-US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00357 22476874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50B5E4A3-B413-3CE7-91BB-2868116C6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0930" y="5981856"/>
            <a:ext cx="2852256" cy="8761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146242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244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Myriad Pro</vt:lpstr>
      <vt:lpstr>Myriad Pro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DRSTELIOSH</dc:creator>
  <cp:lastModifiedBy>Stelios Hadjichristofis</cp:lastModifiedBy>
  <cp:revision>2</cp:revision>
  <dcterms:created xsi:type="dcterms:W3CDTF">2023-03-04T08:27:19Z</dcterms:created>
  <dcterms:modified xsi:type="dcterms:W3CDTF">2023-12-06T09:24:26Z</dcterms:modified>
</cp:coreProperties>
</file>