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70" r:id="rId2"/>
    <p:sldId id="266" r:id="rId3"/>
    <p:sldId id="267" r:id="rId4"/>
    <p:sldId id="268" r:id="rId5"/>
    <p:sldId id="269" r:id="rId6"/>
  </p:sldIdLst>
  <p:sldSz cx="12192000" cy="6858000"/>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14" d="100"/>
          <a:sy n="114" d="100"/>
        </p:scale>
        <p:origin x="414" y="11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692C19-CB98-4A9F-949E-604404CE4F55}"/>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9AC8FEDD-6EF7-440F-A1E9-6A114352ADA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7BC45C5D-A562-4AEB-9639-790EA7F897EF}"/>
              </a:ext>
            </a:extLst>
          </p:cNvPr>
          <p:cNvSpPr>
            <a:spLocks noGrp="1"/>
          </p:cNvSpPr>
          <p:nvPr>
            <p:ph type="dt" sz="half" idx="10"/>
          </p:nvPr>
        </p:nvSpPr>
        <p:spPr/>
        <p:txBody>
          <a:bodyPr/>
          <a:lstStyle/>
          <a:p>
            <a:fld id="{08F251CE-15E5-40DC-8CAB-75B59D875A5B}" type="datetimeFigureOut">
              <a:rPr lang="en-US" smtClean="0"/>
              <a:t>12/6/2023</a:t>
            </a:fld>
            <a:endParaRPr lang="en-US"/>
          </a:p>
        </p:txBody>
      </p:sp>
      <p:sp>
        <p:nvSpPr>
          <p:cNvPr id="5" name="Footer Placeholder 4">
            <a:extLst>
              <a:ext uri="{FF2B5EF4-FFF2-40B4-BE49-F238E27FC236}">
                <a16:creationId xmlns:a16="http://schemas.microsoft.com/office/drawing/2014/main" id="{2F280533-328A-4342-895A-ABD497C44B8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7CE1F27-A7F8-40C2-8414-25BA9C47FB3F}"/>
              </a:ext>
            </a:extLst>
          </p:cNvPr>
          <p:cNvSpPr>
            <a:spLocks noGrp="1"/>
          </p:cNvSpPr>
          <p:nvPr>
            <p:ph type="sldNum" sz="quarter" idx="12"/>
          </p:nvPr>
        </p:nvSpPr>
        <p:spPr/>
        <p:txBody>
          <a:bodyPr/>
          <a:lstStyle/>
          <a:p>
            <a:fld id="{9B91C3A4-ACF7-404D-979F-B54A51DDAE0D}" type="slidenum">
              <a:rPr lang="en-US" smtClean="0"/>
              <a:t>‹#›</a:t>
            </a:fld>
            <a:endParaRPr lang="en-US"/>
          </a:p>
        </p:txBody>
      </p:sp>
    </p:spTree>
    <p:extLst>
      <p:ext uri="{BB962C8B-B14F-4D97-AF65-F5344CB8AC3E}">
        <p14:creationId xmlns:p14="http://schemas.microsoft.com/office/powerpoint/2010/main" val="27924044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CD7B3F-C61D-418D-ADB3-71A8D96F52CF}"/>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C0E01563-BDAF-447F-9FB1-9293F427202D}"/>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3BF4843-82BD-43D2-ACB7-74E987481275}"/>
              </a:ext>
            </a:extLst>
          </p:cNvPr>
          <p:cNvSpPr>
            <a:spLocks noGrp="1"/>
          </p:cNvSpPr>
          <p:nvPr>
            <p:ph type="dt" sz="half" idx="10"/>
          </p:nvPr>
        </p:nvSpPr>
        <p:spPr/>
        <p:txBody>
          <a:bodyPr/>
          <a:lstStyle/>
          <a:p>
            <a:fld id="{08F251CE-15E5-40DC-8CAB-75B59D875A5B}" type="datetimeFigureOut">
              <a:rPr lang="en-US" smtClean="0"/>
              <a:t>12/6/2023</a:t>
            </a:fld>
            <a:endParaRPr lang="en-US"/>
          </a:p>
        </p:txBody>
      </p:sp>
      <p:sp>
        <p:nvSpPr>
          <p:cNvPr id="5" name="Footer Placeholder 4">
            <a:extLst>
              <a:ext uri="{FF2B5EF4-FFF2-40B4-BE49-F238E27FC236}">
                <a16:creationId xmlns:a16="http://schemas.microsoft.com/office/drawing/2014/main" id="{C5DFE1AB-0543-4123-B2E5-1E3CFDC1955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99254BF-592E-4C53-9D6D-FA9A9B8C7CFB}"/>
              </a:ext>
            </a:extLst>
          </p:cNvPr>
          <p:cNvSpPr>
            <a:spLocks noGrp="1"/>
          </p:cNvSpPr>
          <p:nvPr>
            <p:ph type="sldNum" sz="quarter" idx="12"/>
          </p:nvPr>
        </p:nvSpPr>
        <p:spPr/>
        <p:txBody>
          <a:bodyPr/>
          <a:lstStyle/>
          <a:p>
            <a:fld id="{9B91C3A4-ACF7-404D-979F-B54A51DDAE0D}" type="slidenum">
              <a:rPr lang="en-US" smtClean="0"/>
              <a:t>‹#›</a:t>
            </a:fld>
            <a:endParaRPr lang="en-US"/>
          </a:p>
        </p:txBody>
      </p:sp>
    </p:spTree>
    <p:extLst>
      <p:ext uri="{BB962C8B-B14F-4D97-AF65-F5344CB8AC3E}">
        <p14:creationId xmlns:p14="http://schemas.microsoft.com/office/powerpoint/2010/main" val="18886880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6AEB7EA-1BE5-4D18-80A5-56A56DD91AB7}"/>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54DF0485-3927-473E-9DD3-5A0E2271EF4E}"/>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18A020B-16BA-4305-81E9-B735CD238F3F}"/>
              </a:ext>
            </a:extLst>
          </p:cNvPr>
          <p:cNvSpPr>
            <a:spLocks noGrp="1"/>
          </p:cNvSpPr>
          <p:nvPr>
            <p:ph type="dt" sz="half" idx="10"/>
          </p:nvPr>
        </p:nvSpPr>
        <p:spPr/>
        <p:txBody>
          <a:bodyPr/>
          <a:lstStyle/>
          <a:p>
            <a:fld id="{08F251CE-15E5-40DC-8CAB-75B59D875A5B}" type="datetimeFigureOut">
              <a:rPr lang="en-US" smtClean="0"/>
              <a:t>12/6/2023</a:t>
            </a:fld>
            <a:endParaRPr lang="en-US"/>
          </a:p>
        </p:txBody>
      </p:sp>
      <p:sp>
        <p:nvSpPr>
          <p:cNvPr id="5" name="Footer Placeholder 4">
            <a:extLst>
              <a:ext uri="{FF2B5EF4-FFF2-40B4-BE49-F238E27FC236}">
                <a16:creationId xmlns:a16="http://schemas.microsoft.com/office/drawing/2014/main" id="{3C7CFBC6-266E-42D9-AEAD-838EAA5F24D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E6070A0-5E63-482A-9224-4A264E9BC591}"/>
              </a:ext>
            </a:extLst>
          </p:cNvPr>
          <p:cNvSpPr>
            <a:spLocks noGrp="1"/>
          </p:cNvSpPr>
          <p:nvPr>
            <p:ph type="sldNum" sz="quarter" idx="12"/>
          </p:nvPr>
        </p:nvSpPr>
        <p:spPr/>
        <p:txBody>
          <a:bodyPr/>
          <a:lstStyle/>
          <a:p>
            <a:fld id="{9B91C3A4-ACF7-404D-979F-B54A51DDAE0D}" type="slidenum">
              <a:rPr lang="en-US" smtClean="0"/>
              <a:t>‹#›</a:t>
            </a:fld>
            <a:endParaRPr lang="en-US"/>
          </a:p>
        </p:txBody>
      </p:sp>
    </p:spTree>
    <p:extLst>
      <p:ext uri="{BB962C8B-B14F-4D97-AF65-F5344CB8AC3E}">
        <p14:creationId xmlns:p14="http://schemas.microsoft.com/office/powerpoint/2010/main" val="16453760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8863B4-0CC3-4470-8D59-BC7F3046DAB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078013F-24C3-4FC1-8CBD-4FA36AF8F152}"/>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6BB76F5-EF01-4987-9F86-66CE10677B04}"/>
              </a:ext>
            </a:extLst>
          </p:cNvPr>
          <p:cNvSpPr>
            <a:spLocks noGrp="1"/>
          </p:cNvSpPr>
          <p:nvPr>
            <p:ph type="dt" sz="half" idx="10"/>
          </p:nvPr>
        </p:nvSpPr>
        <p:spPr/>
        <p:txBody>
          <a:bodyPr/>
          <a:lstStyle/>
          <a:p>
            <a:fld id="{08F251CE-15E5-40DC-8CAB-75B59D875A5B}" type="datetimeFigureOut">
              <a:rPr lang="en-US" smtClean="0"/>
              <a:t>12/6/2023</a:t>
            </a:fld>
            <a:endParaRPr lang="en-US"/>
          </a:p>
        </p:txBody>
      </p:sp>
      <p:sp>
        <p:nvSpPr>
          <p:cNvPr id="5" name="Footer Placeholder 4">
            <a:extLst>
              <a:ext uri="{FF2B5EF4-FFF2-40B4-BE49-F238E27FC236}">
                <a16:creationId xmlns:a16="http://schemas.microsoft.com/office/drawing/2014/main" id="{850925DF-BA3A-4A36-93BD-CF4C894820B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EB5598B-3583-4BBE-B798-B2793BC4A64B}"/>
              </a:ext>
            </a:extLst>
          </p:cNvPr>
          <p:cNvSpPr>
            <a:spLocks noGrp="1"/>
          </p:cNvSpPr>
          <p:nvPr>
            <p:ph type="sldNum" sz="quarter" idx="12"/>
          </p:nvPr>
        </p:nvSpPr>
        <p:spPr/>
        <p:txBody>
          <a:bodyPr/>
          <a:lstStyle/>
          <a:p>
            <a:fld id="{9B91C3A4-ACF7-404D-979F-B54A51DDAE0D}" type="slidenum">
              <a:rPr lang="en-US" smtClean="0"/>
              <a:t>‹#›</a:t>
            </a:fld>
            <a:endParaRPr lang="en-US"/>
          </a:p>
        </p:txBody>
      </p:sp>
    </p:spTree>
    <p:extLst>
      <p:ext uri="{BB962C8B-B14F-4D97-AF65-F5344CB8AC3E}">
        <p14:creationId xmlns:p14="http://schemas.microsoft.com/office/powerpoint/2010/main" val="15769887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1870FF-938D-41E4-8121-11B2F688CDA3}"/>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E9450C56-2290-41A6-B419-1152D039E198}"/>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54B322CB-4406-4E4A-892D-E19A3893B3BC}"/>
              </a:ext>
            </a:extLst>
          </p:cNvPr>
          <p:cNvSpPr>
            <a:spLocks noGrp="1"/>
          </p:cNvSpPr>
          <p:nvPr>
            <p:ph type="dt" sz="half" idx="10"/>
          </p:nvPr>
        </p:nvSpPr>
        <p:spPr/>
        <p:txBody>
          <a:bodyPr/>
          <a:lstStyle/>
          <a:p>
            <a:fld id="{08F251CE-15E5-40DC-8CAB-75B59D875A5B}" type="datetimeFigureOut">
              <a:rPr lang="en-US" smtClean="0"/>
              <a:t>12/6/2023</a:t>
            </a:fld>
            <a:endParaRPr lang="en-US"/>
          </a:p>
        </p:txBody>
      </p:sp>
      <p:sp>
        <p:nvSpPr>
          <p:cNvPr id="5" name="Footer Placeholder 4">
            <a:extLst>
              <a:ext uri="{FF2B5EF4-FFF2-40B4-BE49-F238E27FC236}">
                <a16:creationId xmlns:a16="http://schemas.microsoft.com/office/drawing/2014/main" id="{1EB104B5-EEC0-49B0-91A4-485ED8C4CD0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C5FAB14-67D8-4325-932A-39AC33D7D33A}"/>
              </a:ext>
            </a:extLst>
          </p:cNvPr>
          <p:cNvSpPr>
            <a:spLocks noGrp="1"/>
          </p:cNvSpPr>
          <p:nvPr>
            <p:ph type="sldNum" sz="quarter" idx="12"/>
          </p:nvPr>
        </p:nvSpPr>
        <p:spPr/>
        <p:txBody>
          <a:bodyPr/>
          <a:lstStyle/>
          <a:p>
            <a:fld id="{9B91C3A4-ACF7-404D-979F-B54A51DDAE0D}" type="slidenum">
              <a:rPr lang="en-US" smtClean="0"/>
              <a:t>‹#›</a:t>
            </a:fld>
            <a:endParaRPr lang="en-US"/>
          </a:p>
        </p:txBody>
      </p:sp>
    </p:spTree>
    <p:extLst>
      <p:ext uri="{BB962C8B-B14F-4D97-AF65-F5344CB8AC3E}">
        <p14:creationId xmlns:p14="http://schemas.microsoft.com/office/powerpoint/2010/main" val="139374681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C0C1FD-4E4A-4CD2-A595-824DEF0D601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4D12B45-84C6-42C4-9497-40D21A537132}"/>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57FB7956-3C92-4C83-B37D-13D7270EF5C3}"/>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5E16BE97-5EC3-4904-9A53-88220FB919D6}"/>
              </a:ext>
            </a:extLst>
          </p:cNvPr>
          <p:cNvSpPr>
            <a:spLocks noGrp="1"/>
          </p:cNvSpPr>
          <p:nvPr>
            <p:ph type="dt" sz="half" idx="10"/>
          </p:nvPr>
        </p:nvSpPr>
        <p:spPr/>
        <p:txBody>
          <a:bodyPr/>
          <a:lstStyle/>
          <a:p>
            <a:fld id="{08F251CE-15E5-40DC-8CAB-75B59D875A5B}" type="datetimeFigureOut">
              <a:rPr lang="en-US" smtClean="0"/>
              <a:t>12/6/2023</a:t>
            </a:fld>
            <a:endParaRPr lang="en-US"/>
          </a:p>
        </p:txBody>
      </p:sp>
      <p:sp>
        <p:nvSpPr>
          <p:cNvPr id="6" name="Footer Placeholder 5">
            <a:extLst>
              <a:ext uri="{FF2B5EF4-FFF2-40B4-BE49-F238E27FC236}">
                <a16:creationId xmlns:a16="http://schemas.microsoft.com/office/drawing/2014/main" id="{A7F3836D-9D9E-4D93-9834-141CA4F143C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A592D1B-4645-458A-B73E-84211F174818}"/>
              </a:ext>
            </a:extLst>
          </p:cNvPr>
          <p:cNvSpPr>
            <a:spLocks noGrp="1"/>
          </p:cNvSpPr>
          <p:nvPr>
            <p:ph type="sldNum" sz="quarter" idx="12"/>
          </p:nvPr>
        </p:nvSpPr>
        <p:spPr/>
        <p:txBody>
          <a:bodyPr/>
          <a:lstStyle/>
          <a:p>
            <a:fld id="{9B91C3A4-ACF7-404D-979F-B54A51DDAE0D}" type="slidenum">
              <a:rPr lang="en-US" smtClean="0"/>
              <a:t>‹#›</a:t>
            </a:fld>
            <a:endParaRPr lang="en-US"/>
          </a:p>
        </p:txBody>
      </p:sp>
    </p:spTree>
    <p:extLst>
      <p:ext uri="{BB962C8B-B14F-4D97-AF65-F5344CB8AC3E}">
        <p14:creationId xmlns:p14="http://schemas.microsoft.com/office/powerpoint/2010/main" val="29742125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57A009-D560-4C1E-B0BF-6B88239FE959}"/>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18A6FF0B-2950-48E7-825E-C91FB2BD505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1CA9C989-3CA1-4755-B1D6-7CBF011AFA2B}"/>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88C545E5-3BCE-4C95-8806-4C14D0DD600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5815A36-8C7C-4FF8-9DA0-9B511B41B119}"/>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4A05DB6A-5912-4E1C-AF1C-CB4D91472753}"/>
              </a:ext>
            </a:extLst>
          </p:cNvPr>
          <p:cNvSpPr>
            <a:spLocks noGrp="1"/>
          </p:cNvSpPr>
          <p:nvPr>
            <p:ph type="dt" sz="half" idx="10"/>
          </p:nvPr>
        </p:nvSpPr>
        <p:spPr/>
        <p:txBody>
          <a:bodyPr/>
          <a:lstStyle/>
          <a:p>
            <a:fld id="{08F251CE-15E5-40DC-8CAB-75B59D875A5B}" type="datetimeFigureOut">
              <a:rPr lang="en-US" smtClean="0"/>
              <a:t>12/6/2023</a:t>
            </a:fld>
            <a:endParaRPr lang="en-US"/>
          </a:p>
        </p:txBody>
      </p:sp>
      <p:sp>
        <p:nvSpPr>
          <p:cNvPr id="8" name="Footer Placeholder 7">
            <a:extLst>
              <a:ext uri="{FF2B5EF4-FFF2-40B4-BE49-F238E27FC236}">
                <a16:creationId xmlns:a16="http://schemas.microsoft.com/office/drawing/2014/main" id="{7D1382AC-150D-48D9-8AEC-FF63C23FE818}"/>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EBDAB8F8-9055-4781-AAAC-44FD2D0133B0}"/>
              </a:ext>
            </a:extLst>
          </p:cNvPr>
          <p:cNvSpPr>
            <a:spLocks noGrp="1"/>
          </p:cNvSpPr>
          <p:nvPr>
            <p:ph type="sldNum" sz="quarter" idx="12"/>
          </p:nvPr>
        </p:nvSpPr>
        <p:spPr/>
        <p:txBody>
          <a:bodyPr/>
          <a:lstStyle/>
          <a:p>
            <a:fld id="{9B91C3A4-ACF7-404D-979F-B54A51DDAE0D}" type="slidenum">
              <a:rPr lang="en-US" smtClean="0"/>
              <a:t>‹#›</a:t>
            </a:fld>
            <a:endParaRPr lang="en-US"/>
          </a:p>
        </p:txBody>
      </p:sp>
    </p:spTree>
    <p:extLst>
      <p:ext uri="{BB962C8B-B14F-4D97-AF65-F5344CB8AC3E}">
        <p14:creationId xmlns:p14="http://schemas.microsoft.com/office/powerpoint/2010/main" val="32438189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0E6DDB-778F-43FE-A376-909FA636DA93}"/>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93F67E3C-2F67-451F-8305-32E786C72F65}"/>
              </a:ext>
            </a:extLst>
          </p:cNvPr>
          <p:cNvSpPr>
            <a:spLocks noGrp="1"/>
          </p:cNvSpPr>
          <p:nvPr>
            <p:ph type="dt" sz="half" idx="10"/>
          </p:nvPr>
        </p:nvSpPr>
        <p:spPr/>
        <p:txBody>
          <a:bodyPr/>
          <a:lstStyle/>
          <a:p>
            <a:fld id="{08F251CE-15E5-40DC-8CAB-75B59D875A5B}" type="datetimeFigureOut">
              <a:rPr lang="en-US" smtClean="0"/>
              <a:t>12/6/2023</a:t>
            </a:fld>
            <a:endParaRPr lang="en-US"/>
          </a:p>
        </p:txBody>
      </p:sp>
      <p:sp>
        <p:nvSpPr>
          <p:cNvPr id="4" name="Footer Placeholder 3">
            <a:extLst>
              <a:ext uri="{FF2B5EF4-FFF2-40B4-BE49-F238E27FC236}">
                <a16:creationId xmlns:a16="http://schemas.microsoft.com/office/drawing/2014/main" id="{1AE4FB51-70B5-4B99-BCDF-20ED0C8E5C77}"/>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7C2ED6BB-EE8A-4753-8846-8732BE71D5CE}"/>
              </a:ext>
            </a:extLst>
          </p:cNvPr>
          <p:cNvSpPr>
            <a:spLocks noGrp="1"/>
          </p:cNvSpPr>
          <p:nvPr>
            <p:ph type="sldNum" sz="quarter" idx="12"/>
          </p:nvPr>
        </p:nvSpPr>
        <p:spPr/>
        <p:txBody>
          <a:bodyPr/>
          <a:lstStyle/>
          <a:p>
            <a:fld id="{9B91C3A4-ACF7-404D-979F-B54A51DDAE0D}" type="slidenum">
              <a:rPr lang="en-US" smtClean="0"/>
              <a:t>‹#›</a:t>
            </a:fld>
            <a:endParaRPr lang="en-US"/>
          </a:p>
        </p:txBody>
      </p:sp>
    </p:spTree>
    <p:extLst>
      <p:ext uri="{BB962C8B-B14F-4D97-AF65-F5344CB8AC3E}">
        <p14:creationId xmlns:p14="http://schemas.microsoft.com/office/powerpoint/2010/main" val="28529464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FBE7FEB-17DF-4A2F-94A7-32FB5B70921C}"/>
              </a:ext>
            </a:extLst>
          </p:cNvPr>
          <p:cNvSpPr>
            <a:spLocks noGrp="1"/>
          </p:cNvSpPr>
          <p:nvPr>
            <p:ph type="dt" sz="half" idx="10"/>
          </p:nvPr>
        </p:nvSpPr>
        <p:spPr/>
        <p:txBody>
          <a:bodyPr/>
          <a:lstStyle/>
          <a:p>
            <a:fld id="{08F251CE-15E5-40DC-8CAB-75B59D875A5B}" type="datetimeFigureOut">
              <a:rPr lang="en-US" smtClean="0"/>
              <a:t>12/6/2023</a:t>
            </a:fld>
            <a:endParaRPr lang="en-US"/>
          </a:p>
        </p:txBody>
      </p:sp>
      <p:sp>
        <p:nvSpPr>
          <p:cNvPr id="3" name="Footer Placeholder 2">
            <a:extLst>
              <a:ext uri="{FF2B5EF4-FFF2-40B4-BE49-F238E27FC236}">
                <a16:creationId xmlns:a16="http://schemas.microsoft.com/office/drawing/2014/main" id="{34BFEBB6-5999-4E5F-92C3-F4191BE5B5AB}"/>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7E9BDC5E-EBE0-4925-967E-9722F0F81EF9}"/>
              </a:ext>
            </a:extLst>
          </p:cNvPr>
          <p:cNvSpPr>
            <a:spLocks noGrp="1"/>
          </p:cNvSpPr>
          <p:nvPr>
            <p:ph type="sldNum" sz="quarter" idx="12"/>
          </p:nvPr>
        </p:nvSpPr>
        <p:spPr/>
        <p:txBody>
          <a:bodyPr/>
          <a:lstStyle/>
          <a:p>
            <a:fld id="{9B91C3A4-ACF7-404D-979F-B54A51DDAE0D}" type="slidenum">
              <a:rPr lang="en-US" smtClean="0"/>
              <a:t>‹#›</a:t>
            </a:fld>
            <a:endParaRPr lang="en-US"/>
          </a:p>
        </p:txBody>
      </p:sp>
    </p:spTree>
    <p:extLst>
      <p:ext uri="{BB962C8B-B14F-4D97-AF65-F5344CB8AC3E}">
        <p14:creationId xmlns:p14="http://schemas.microsoft.com/office/powerpoint/2010/main" val="384386314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4B2215-03E2-46A3-A67C-DD34AA82FE0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2C9BAA0C-2678-4F22-9C1B-C9CAADAB9A7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F4CE013E-236C-4CCD-8E03-1BEFA44C927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34A2748-0C5A-478C-B4E5-04FDEF170B20}"/>
              </a:ext>
            </a:extLst>
          </p:cNvPr>
          <p:cNvSpPr>
            <a:spLocks noGrp="1"/>
          </p:cNvSpPr>
          <p:nvPr>
            <p:ph type="dt" sz="half" idx="10"/>
          </p:nvPr>
        </p:nvSpPr>
        <p:spPr/>
        <p:txBody>
          <a:bodyPr/>
          <a:lstStyle/>
          <a:p>
            <a:fld id="{08F251CE-15E5-40DC-8CAB-75B59D875A5B}" type="datetimeFigureOut">
              <a:rPr lang="en-US" smtClean="0"/>
              <a:t>12/6/2023</a:t>
            </a:fld>
            <a:endParaRPr lang="en-US"/>
          </a:p>
        </p:txBody>
      </p:sp>
      <p:sp>
        <p:nvSpPr>
          <p:cNvPr id="6" name="Footer Placeholder 5">
            <a:extLst>
              <a:ext uri="{FF2B5EF4-FFF2-40B4-BE49-F238E27FC236}">
                <a16:creationId xmlns:a16="http://schemas.microsoft.com/office/drawing/2014/main" id="{25882BC6-7C48-47CE-8C27-96542805B39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57282F3-3B91-47E2-9393-333E74F72459}"/>
              </a:ext>
            </a:extLst>
          </p:cNvPr>
          <p:cNvSpPr>
            <a:spLocks noGrp="1"/>
          </p:cNvSpPr>
          <p:nvPr>
            <p:ph type="sldNum" sz="quarter" idx="12"/>
          </p:nvPr>
        </p:nvSpPr>
        <p:spPr/>
        <p:txBody>
          <a:bodyPr/>
          <a:lstStyle/>
          <a:p>
            <a:fld id="{9B91C3A4-ACF7-404D-979F-B54A51DDAE0D}" type="slidenum">
              <a:rPr lang="en-US" smtClean="0"/>
              <a:t>‹#›</a:t>
            </a:fld>
            <a:endParaRPr lang="en-US"/>
          </a:p>
        </p:txBody>
      </p:sp>
    </p:spTree>
    <p:extLst>
      <p:ext uri="{BB962C8B-B14F-4D97-AF65-F5344CB8AC3E}">
        <p14:creationId xmlns:p14="http://schemas.microsoft.com/office/powerpoint/2010/main" val="77520758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A1B95F-D5E2-4D7B-AE50-CDF95B4E8A8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C18858A8-4003-42C8-AF20-D313F0D4186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195E5E3D-CF70-4093-8BF0-06E0CA2D69E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9D0B372-38E5-48EE-851C-180F0F70D31A}"/>
              </a:ext>
            </a:extLst>
          </p:cNvPr>
          <p:cNvSpPr>
            <a:spLocks noGrp="1"/>
          </p:cNvSpPr>
          <p:nvPr>
            <p:ph type="dt" sz="half" idx="10"/>
          </p:nvPr>
        </p:nvSpPr>
        <p:spPr/>
        <p:txBody>
          <a:bodyPr/>
          <a:lstStyle/>
          <a:p>
            <a:fld id="{08F251CE-15E5-40DC-8CAB-75B59D875A5B}" type="datetimeFigureOut">
              <a:rPr lang="en-US" smtClean="0"/>
              <a:t>12/6/2023</a:t>
            </a:fld>
            <a:endParaRPr lang="en-US"/>
          </a:p>
        </p:txBody>
      </p:sp>
      <p:sp>
        <p:nvSpPr>
          <p:cNvPr id="6" name="Footer Placeholder 5">
            <a:extLst>
              <a:ext uri="{FF2B5EF4-FFF2-40B4-BE49-F238E27FC236}">
                <a16:creationId xmlns:a16="http://schemas.microsoft.com/office/drawing/2014/main" id="{BB19B1B6-4B0D-4D39-B019-9B37B14C464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349744C-7C47-4C5B-980C-F881862E5EC0}"/>
              </a:ext>
            </a:extLst>
          </p:cNvPr>
          <p:cNvSpPr>
            <a:spLocks noGrp="1"/>
          </p:cNvSpPr>
          <p:nvPr>
            <p:ph type="sldNum" sz="quarter" idx="12"/>
          </p:nvPr>
        </p:nvSpPr>
        <p:spPr/>
        <p:txBody>
          <a:bodyPr/>
          <a:lstStyle/>
          <a:p>
            <a:fld id="{9B91C3A4-ACF7-404D-979F-B54A51DDAE0D}" type="slidenum">
              <a:rPr lang="en-US" smtClean="0"/>
              <a:t>‹#›</a:t>
            </a:fld>
            <a:endParaRPr lang="en-US"/>
          </a:p>
        </p:txBody>
      </p:sp>
    </p:spTree>
    <p:extLst>
      <p:ext uri="{BB962C8B-B14F-4D97-AF65-F5344CB8AC3E}">
        <p14:creationId xmlns:p14="http://schemas.microsoft.com/office/powerpoint/2010/main" val="14946307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27388BB-9719-4987-9DE6-86EA6C4E9DD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ABFE6EFD-B499-4BAC-A7ED-D47EFD71AB9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B361B2E-4290-400C-97DA-5F59DA758BA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8F251CE-15E5-40DC-8CAB-75B59D875A5B}" type="datetimeFigureOut">
              <a:rPr lang="en-US" smtClean="0"/>
              <a:t>12/6/2023</a:t>
            </a:fld>
            <a:endParaRPr lang="en-US"/>
          </a:p>
        </p:txBody>
      </p:sp>
      <p:sp>
        <p:nvSpPr>
          <p:cNvPr id="5" name="Footer Placeholder 4">
            <a:extLst>
              <a:ext uri="{FF2B5EF4-FFF2-40B4-BE49-F238E27FC236}">
                <a16:creationId xmlns:a16="http://schemas.microsoft.com/office/drawing/2014/main" id="{5021EACC-1844-41B8-AE48-291C3B53BAD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29351BAB-5D06-4DAA-B657-539CBD26E46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B91C3A4-ACF7-404D-979F-B54A51DDAE0D}" type="slidenum">
              <a:rPr lang="en-US" smtClean="0"/>
              <a:t>‹#›</a:t>
            </a:fld>
            <a:endParaRPr lang="en-US"/>
          </a:p>
        </p:txBody>
      </p:sp>
    </p:spTree>
    <p:extLst>
      <p:ext uri="{BB962C8B-B14F-4D97-AF65-F5344CB8AC3E}">
        <p14:creationId xmlns:p14="http://schemas.microsoft.com/office/powerpoint/2010/main" val="155007685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D05E37-E28D-438F-A16C-B1AC482BA551}"/>
              </a:ext>
            </a:extLst>
          </p:cNvPr>
          <p:cNvSpPr>
            <a:spLocks noGrp="1"/>
          </p:cNvSpPr>
          <p:nvPr>
            <p:ph type="title"/>
          </p:nvPr>
        </p:nvSpPr>
        <p:spPr>
          <a:xfrm>
            <a:off x="228600" y="563245"/>
            <a:ext cx="11445240" cy="1325563"/>
          </a:xfrm>
          <a:solidFill>
            <a:schemeClr val="accent3">
              <a:lumMod val="20000"/>
              <a:lumOff val="80000"/>
            </a:schemeClr>
          </a:solidFill>
        </p:spPr>
        <p:txBody>
          <a:bodyPr/>
          <a:lstStyle/>
          <a:p>
            <a:r>
              <a:rPr lang="en-US" sz="5400" b="1" dirty="0" err="1">
                <a:ln w="13462">
                  <a:solidFill>
                    <a:schemeClr val="bg1"/>
                  </a:solidFill>
                  <a:prstDash val="solid"/>
                </a:ln>
                <a:solidFill>
                  <a:schemeClr val="tx1">
                    <a:lumMod val="85000"/>
                    <a:lumOff val="15000"/>
                  </a:schemeClr>
                </a:solidFill>
                <a:effectLst>
                  <a:outerShdw dist="38100" dir="2700000" algn="bl" rotWithShape="0">
                    <a:schemeClr val="accent5"/>
                  </a:outerShdw>
                </a:effectLst>
              </a:rPr>
              <a:t>Mr</a:t>
            </a:r>
            <a:r>
              <a:rPr lang="en-US" sz="5400" b="1" dirty="0">
                <a:ln w="13462">
                  <a:solidFill>
                    <a:schemeClr val="bg1"/>
                  </a:solidFill>
                  <a:prstDash val="solid"/>
                </a:ln>
                <a:solidFill>
                  <a:schemeClr val="tx1">
                    <a:lumMod val="85000"/>
                    <a:lumOff val="15000"/>
                  </a:schemeClr>
                </a:solidFill>
                <a:effectLst>
                  <a:outerShdw dist="38100" dir="2700000" algn="bl" rotWithShape="0">
                    <a:schemeClr val="accent5"/>
                  </a:outerShdw>
                </a:effectLst>
              </a:rPr>
              <a:t> Stelios Hadjichristofis  </a:t>
            </a:r>
            <a:r>
              <a:rPr lang="en-US" sz="2400" b="1" dirty="0">
                <a:effectLst>
                  <a:outerShdw blurRad="38100" dist="38100" dir="2700000" algn="tl">
                    <a:srgbClr val="000000">
                      <a:alpha val="43137"/>
                    </a:srgbClr>
                  </a:outerShdw>
                </a:effectLst>
              </a:rPr>
              <a:t>FCS(SA)Orth. / </a:t>
            </a:r>
            <a:r>
              <a:rPr lang="en-US" sz="2400" b="1" dirty="0" err="1">
                <a:effectLst>
                  <a:outerShdw blurRad="38100" dist="38100" dir="2700000" algn="tl">
                    <a:srgbClr val="000000">
                      <a:alpha val="43137"/>
                    </a:srgbClr>
                  </a:outerShdw>
                </a:effectLst>
              </a:rPr>
              <a:t>Mmed</a:t>
            </a:r>
            <a:r>
              <a:rPr lang="en-US" sz="2400" b="1" dirty="0">
                <a:effectLst>
                  <a:outerShdw blurRad="38100" dist="38100" dir="2700000" algn="tl">
                    <a:srgbClr val="000000">
                      <a:alpha val="43137"/>
                    </a:srgbClr>
                  </a:outerShdw>
                </a:effectLst>
              </a:rPr>
              <a:t>(WITS)Orth.</a:t>
            </a:r>
            <a:br>
              <a:rPr lang="en-US" sz="2400" b="1" dirty="0">
                <a:effectLst>
                  <a:outerShdw blurRad="38100" dist="38100" dir="2700000" algn="tl">
                    <a:srgbClr val="000000">
                      <a:alpha val="43137"/>
                    </a:srgbClr>
                  </a:outerShdw>
                </a:effectLst>
              </a:rPr>
            </a:br>
            <a:r>
              <a:rPr lang="en-US" sz="2400" b="1" dirty="0">
                <a:effectLst>
                  <a:outerShdw blurRad="38100" dist="38100" dir="2700000" algn="tl">
                    <a:srgbClr val="000000">
                      <a:alpha val="43137"/>
                    </a:srgbClr>
                  </a:outerShdw>
                </a:effectLst>
              </a:rPr>
              <a:t>Specialist </a:t>
            </a:r>
            <a:r>
              <a:rPr lang="en-US" sz="2400" b="1" dirty="0" err="1">
                <a:effectLst>
                  <a:outerShdw blurRad="38100" dist="38100" dir="2700000" algn="tl">
                    <a:srgbClr val="000000">
                      <a:alpha val="43137"/>
                    </a:srgbClr>
                  </a:outerShdw>
                </a:effectLst>
              </a:rPr>
              <a:t>Orthopaedic</a:t>
            </a:r>
            <a:r>
              <a:rPr lang="en-US" sz="2400" b="1" dirty="0">
                <a:effectLst>
                  <a:outerShdw blurRad="38100" dist="38100" dir="2700000" algn="tl">
                    <a:srgbClr val="000000">
                      <a:alpha val="43137"/>
                    </a:srgbClr>
                  </a:outerShdw>
                </a:effectLst>
              </a:rPr>
              <a:t> Surgeon</a:t>
            </a:r>
          </a:p>
        </p:txBody>
      </p:sp>
      <p:sp>
        <p:nvSpPr>
          <p:cNvPr id="3" name="Content Placeholder 2">
            <a:extLst>
              <a:ext uri="{FF2B5EF4-FFF2-40B4-BE49-F238E27FC236}">
                <a16:creationId xmlns:a16="http://schemas.microsoft.com/office/drawing/2014/main" id="{97542E67-679A-4CC4-8567-716A59B9CD88}"/>
              </a:ext>
            </a:extLst>
          </p:cNvPr>
          <p:cNvSpPr>
            <a:spLocks noGrp="1"/>
          </p:cNvSpPr>
          <p:nvPr>
            <p:ph idx="1"/>
          </p:nvPr>
        </p:nvSpPr>
        <p:spPr>
          <a:xfrm>
            <a:off x="495300" y="2650809"/>
            <a:ext cx="11201400" cy="1325564"/>
          </a:xfrm>
          <a:solidFill>
            <a:schemeClr val="tx2">
              <a:lumMod val="20000"/>
              <a:lumOff val="80000"/>
            </a:schemeClr>
          </a:solidFill>
        </p:spPr>
        <p:txBody>
          <a:bodyPr>
            <a:noAutofit/>
          </a:bodyPr>
          <a:lstStyle/>
          <a:p>
            <a:pPr marL="0" indent="0">
              <a:buNone/>
            </a:pPr>
            <a:r>
              <a:rPr lang="en-ZA" sz="4400" b="1" i="1" dirty="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rPr>
              <a:t>POSTOPERATIVE  REHABILITATION PROTOKOL  FOR  HAMSTRING  ACL REHABILITATION</a:t>
            </a:r>
            <a:endParaRPr lang="en-US" sz="4400" b="1" dirty="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endParaRPr>
          </a:p>
        </p:txBody>
      </p:sp>
      <p:pic>
        <p:nvPicPr>
          <p:cNvPr id="4" name="Picture 3">
            <a:extLst>
              <a:ext uri="{FF2B5EF4-FFF2-40B4-BE49-F238E27FC236}">
                <a16:creationId xmlns:a16="http://schemas.microsoft.com/office/drawing/2014/main" id="{15512B33-5936-4E37-A4C2-4D439318C46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5584189"/>
            <a:ext cx="4043494" cy="1242063"/>
          </a:xfrm>
          <a:prstGeom prst="rect">
            <a:avLst/>
          </a:prstGeom>
          <a:solidFill>
            <a:schemeClr val="bg1">
              <a:lumMod val="95000"/>
            </a:schemeClr>
          </a:solidFill>
        </p:spPr>
      </p:pic>
      <p:sp>
        <p:nvSpPr>
          <p:cNvPr id="5" name="TextBox 4">
            <a:extLst>
              <a:ext uri="{FF2B5EF4-FFF2-40B4-BE49-F238E27FC236}">
                <a16:creationId xmlns:a16="http://schemas.microsoft.com/office/drawing/2014/main" id="{6D070BB2-9CE2-4FBA-96B3-115747A1AF03}"/>
              </a:ext>
            </a:extLst>
          </p:cNvPr>
          <p:cNvSpPr txBox="1"/>
          <p:nvPr/>
        </p:nvSpPr>
        <p:spPr>
          <a:xfrm>
            <a:off x="6277762" y="4733372"/>
            <a:ext cx="5914238" cy="2092881"/>
          </a:xfrm>
          <a:prstGeom prst="rect">
            <a:avLst/>
          </a:prstGeom>
          <a:solidFill>
            <a:schemeClr val="tx2">
              <a:lumMod val="20000"/>
              <a:lumOff val="80000"/>
            </a:schemeClr>
          </a:solidFill>
          <a:ln w="38100">
            <a:solidFill>
              <a:schemeClr val="tx2"/>
            </a:solidFill>
          </a:ln>
        </p:spPr>
        <p:txBody>
          <a:bodyPr wrap="square" rtlCol="0">
            <a:spAutoFit/>
          </a:bodyPr>
          <a:lstStyle/>
          <a:p>
            <a:r>
              <a:rPr lang="en-US" sz="1000" b="1" u="sng" dirty="0" err="1"/>
              <a:t>Mr</a:t>
            </a:r>
            <a:r>
              <a:rPr lang="en-US" sz="1000" b="1" u="sng" dirty="0"/>
              <a:t> Stelios Hadjichristofis</a:t>
            </a:r>
            <a:r>
              <a:rPr lang="en-ZA" sz="1000" b="1" dirty="0"/>
              <a:t>   FCS(SA)Orth.  /  MMed(WITS)Orth.</a:t>
            </a:r>
            <a:endParaRPr lang="en-US" sz="1000" dirty="0"/>
          </a:p>
          <a:p>
            <a:r>
              <a:rPr lang="en-ZA" sz="1000" b="1" dirty="0"/>
              <a:t>ORTHOPAEDIC  SURGEON – Trauma, Sport Trauma, Arthroplasty, </a:t>
            </a:r>
            <a:r>
              <a:rPr lang="en-ZA" sz="1000" b="1" dirty="0" err="1"/>
              <a:t>Arthroscopy,Hand</a:t>
            </a:r>
            <a:r>
              <a:rPr lang="en-ZA" sz="1000" b="1" dirty="0"/>
              <a:t> &amp; Foot surgery</a:t>
            </a:r>
            <a:endParaRPr lang="en-US" sz="1000" dirty="0"/>
          </a:p>
          <a:p>
            <a:r>
              <a:rPr lang="en-ZA" sz="1000" b="1" dirty="0"/>
              <a:t>Fellow of the College of Medicine of South Africa  - FCS(SA)Orth.</a:t>
            </a:r>
            <a:endParaRPr lang="en-US" sz="1000" dirty="0"/>
          </a:p>
          <a:p>
            <a:r>
              <a:rPr lang="en-ZA" sz="1000" b="1" dirty="0"/>
              <a:t>Master of Medicine in Orthopaedics – University of Witwatersrand   - MMed(WITS)Orth.</a:t>
            </a:r>
            <a:endParaRPr lang="en-US" sz="1000" dirty="0"/>
          </a:p>
          <a:p>
            <a:r>
              <a:rPr lang="en-ZA" sz="1000" b="1" dirty="0"/>
              <a:t>Member of the South African Orthopaedic Association</a:t>
            </a:r>
            <a:endParaRPr lang="en-US" sz="1000" dirty="0"/>
          </a:p>
          <a:p>
            <a:r>
              <a:rPr lang="en-ZA" sz="1000" b="1" dirty="0"/>
              <a:t>Affiliate Member of the American Academy of Orthopaedic Surgeons</a:t>
            </a:r>
            <a:endParaRPr lang="en-US" sz="1000" dirty="0"/>
          </a:p>
          <a:p>
            <a:r>
              <a:rPr lang="en-ZA" sz="1000" b="1" dirty="0"/>
              <a:t>Member of ESSKA (European Society of Sports Traumatology Knee surgery and Arthroscopy)</a:t>
            </a:r>
            <a:endParaRPr lang="en-US" sz="1000" dirty="0"/>
          </a:p>
          <a:p>
            <a:r>
              <a:rPr lang="en-ZA" sz="1000" b="1" dirty="0"/>
              <a:t>Member of ISAKOS(International Society of Arthroscopy, Knee Surgery and Orthopaedic sports Medicine)</a:t>
            </a:r>
            <a:endParaRPr lang="en-US" sz="1000" dirty="0"/>
          </a:p>
          <a:p>
            <a:r>
              <a:rPr lang="en-ZA" sz="1000" b="1" dirty="0"/>
              <a:t>Holder of the Greek Orthopaedic Exams – Athens</a:t>
            </a:r>
            <a:endParaRPr lang="en-US" sz="1000" dirty="0"/>
          </a:p>
          <a:p>
            <a:r>
              <a:rPr lang="en-ZA" sz="1000" b="1" dirty="0"/>
              <a:t>Senior Lecturer at</a:t>
            </a:r>
            <a:r>
              <a:rPr lang="en-US" sz="1000" b="1" dirty="0"/>
              <a:t> the University of Witwatersrand </a:t>
            </a:r>
            <a:r>
              <a:rPr lang="en-ZA" sz="1000" b="1" dirty="0"/>
              <a:t>Medical school - Johannesburg</a:t>
            </a:r>
            <a:endParaRPr lang="en-US" sz="1000" dirty="0"/>
          </a:p>
          <a:p>
            <a:r>
              <a:rPr lang="en-US" sz="1000" b="1" dirty="0"/>
              <a:t>e-mail: hadjichristofis.stelios@cytanet.com.cy </a:t>
            </a:r>
            <a:endParaRPr lang="en-US" sz="1000" dirty="0"/>
          </a:p>
          <a:p>
            <a:r>
              <a:rPr lang="en-US" sz="1000" b="1" dirty="0"/>
              <a:t>cell: 00357  99722555                                                             </a:t>
            </a:r>
            <a:r>
              <a:rPr lang="en-ZA" sz="1000" b="1" u="sng" dirty="0"/>
              <a:t>www</a:t>
            </a:r>
            <a:r>
              <a:rPr lang="en-US" sz="1000" b="1" u="sng" dirty="0"/>
              <a:t>.</a:t>
            </a:r>
            <a:r>
              <a:rPr lang="en-ZA" sz="1000" b="1" u="sng" dirty="0" err="1"/>
              <a:t>bonejointcyprus</a:t>
            </a:r>
            <a:r>
              <a:rPr lang="en-US" sz="1000" b="1" u="sng" dirty="0"/>
              <a:t>.</a:t>
            </a:r>
            <a:r>
              <a:rPr lang="en-ZA" sz="1000" b="1" u="sng" dirty="0"/>
              <a:t>com</a:t>
            </a:r>
            <a:r>
              <a:rPr lang="en-US" sz="1000" b="1" dirty="0"/>
              <a:t>                                </a:t>
            </a:r>
            <a:endParaRPr lang="en-US" sz="1000" dirty="0"/>
          </a:p>
          <a:p>
            <a:r>
              <a:rPr lang="en-US" sz="1000" b="1" dirty="0"/>
              <a:t>Phone</a:t>
            </a:r>
            <a:r>
              <a:rPr lang="en-US" sz="1000" b="1"/>
              <a:t>: 00357 22476874 /615</a:t>
            </a:r>
            <a:endParaRPr lang="en-US" sz="1000" dirty="0"/>
          </a:p>
        </p:txBody>
      </p:sp>
    </p:spTree>
    <p:extLst>
      <p:ext uri="{BB962C8B-B14F-4D97-AF65-F5344CB8AC3E}">
        <p14:creationId xmlns:p14="http://schemas.microsoft.com/office/powerpoint/2010/main" val="251801408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1991544" y="1052737"/>
            <a:ext cx="4038600" cy="4525963"/>
          </a:xfrm>
        </p:spPr>
        <p:txBody>
          <a:bodyPr>
            <a:normAutofit fontScale="85000" lnSpcReduction="20000"/>
          </a:bodyPr>
          <a:lstStyle/>
          <a:p>
            <a:pPr marL="0" indent="0">
              <a:buNone/>
            </a:pPr>
            <a:r>
              <a:rPr lang="en-US" sz="1600" b="1" u="sng" dirty="0"/>
              <a:t>Goals</a:t>
            </a:r>
          </a:p>
          <a:p>
            <a:pPr marL="0" indent="0">
              <a:buNone/>
            </a:pPr>
            <a:r>
              <a:rPr lang="en-US" sz="1400" u="sng" dirty="0">
                <a:solidFill>
                  <a:schemeClr val="tx1">
                    <a:lumMod val="95000"/>
                    <a:lumOff val="5000"/>
                  </a:schemeClr>
                </a:solidFill>
                <a:effectLst>
                  <a:outerShdw blurRad="38100" dist="38100" dir="2700000" algn="tl">
                    <a:srgbClr val="000000">
                      <a:alpha val="43137"/>
                    </a:srgbClr>
                  </a:outerShdw>
                </a:effectLst>
              </a:rPr>
              <a:t>Phase I: Days 0-7</a:t>
            </a:r>
          </a:p>
          <a:p>
            <a:pPr marL="0" indent="0">
              <a:buNone/>
            </a:pPr>
            <a:r>
              <a:rPr lang="en-US" sz="1100" b="1" dirty="0">
                <a:solidFill>
                  <a:srgbClr val="0070C0"/>
                </a:solidFill>
              </a:rPr>
              <a:t>Control pain, inflammation, joint effusion, swelling     </a:t>
            </a:r>
          </a:p>
          <a:p>
            <a:pPr marL="0" indent="0">
              <a:buNone/>
            </a:pPr>
            <a:r>
              <a:rPr lang="en-US" sz="1100" b="1" dirty="0">
                <a:solidFill>
                  <a:schemeClr val="accent6">
                    <a:lumMod val="75000"/>
                  </a:schemeClr>
                </a:solidFill>
              </a:rPr>
              <a:t>Full passive extension = opposite knee</a:t>
            </a:r>
          </a:p>
          <a:p>
            <a:pPr marL="0" indent="0">
              <a:buNone/>
            </a:pPr>
            <a:endParaRPr lang="en-US" sz="1100" b="1" dirty="0">
              <a:solidFill>
                <a:srgbClr val="0070C0"/>
              </a:solidFill>
            </a:endParaRPr>
          </a:p>
          <a:p>
            <a:pPr marL="0" indent="0">
              <a:buNone/>
            </a:pPr>
            <a:r>
              <a:rPr lang="en-US" sz="1100" b="1" dirty="0">
                <a:solidFill>
                  <a:srgbClr val="0070C0"/>
                </a:solidFill>
              </a:rPr>
              <a:t>Achieve 90 degrees flexion</a:t>
            </a:r>
          </a:p>
          <a:p>
            <a:pPr marL="0" indent="0">
              <a:buNone/>
            </a:pPr>
            <a:endParaRPr lang="en-US" sz="1100" b="1" dirty="0">
              <a:solidFill>
                <a:schemeClr val="accent6">
                  <a:lumMod val="75000"/>
                </a:schemeClr>
              </a:solidFill>
            </a:endParaRPr>
          </a:p>
          <a:p>
            <a:pPr marL="0" indent="0">
              <a:buNone/>
            </a:pPr>
            <a:r>
              <a:rPr lang="en-US" sz="1100" b="1" dirty="0">
                <a:solidFill>
                  <a:schemeClr val="accent6">
                    <a:lumMod val="75000"/>
                  </a:schemeClr>
                </a:solidFill>
              </a:rPr>
              <a:t>Prevent Quadriceps shut down</a:t>
            </a:r>
          </a:p>
          <a:p>
            <a:pPr marL="0" indent="0">
              <a:buNone/>
            </a:pPr>
            <a:r>
              <a:rPr lang="en-US" sz="1100" b="1" dirty="0">
                <a:solidFill>
                  <a:srgbClr val="0070C0"/>
                </a:solidFill>
              </a:rPr>
              <a:t>Prevent heel cord contracture</a:t>
            </a:r>
          </a:p>
          <a:p>
            <a:pPr marL="0" indent="0">
              <a:buNone/>
            </a:pPr>
            <a:endParaRPr lang="en-US" sz="1100" b="1" dirty="0">
              <a:solidFill>
                <a:schemeClr val="accent6">
                  <a:lumMod val="75000"/>
                </a:schemeClr>
              </a:solidFill>
            </a:endParaRPr>
          </a:p>
          <a:p>
            <a:pPr marL="0" indent="0">
              <a:buNone/>
            </a:pPr>
            <a:r>
              <a:rPr lang="en-US" sz="1100" b="1" dirty="0">
                <a:solidFill>
                  <a:schemeClr val="accent6">
                    <a:lumMod val="75000"/>
                  </a:schemeClr>
                </a:solidFill>
              </a:rPr>
              <a:t>Gait Training</a:t>
            </a:r>
          </a:p>
          <a:p>
            <a:pPr marL="0" indent="0">
              <a:buNone/>
            </a:pPr>
            <a:endParaRPr lang="en-US" sz="1400" u="sng" dirty="0">
              <a:effectLst>
                <a:outerShdw blurRad="38100" dist="38100" dir="2700000" algn="tl">
                  <a:srgbClr val="000000">
                    <a:alpha val="43137"/>
                  </a:srgbClr>
                </a:outerShdw>
              </a:effectLst>
            </a:endParaRPr>
          </a:p>
          <a:p>
            <a:pPr marL="0" indent="0">
              <a:buNone/>
            </a:pPr>
            <a:r>
              <a:rPr lang="en-US" sz="1400" u="sng" dirty="0">
                <a:effectLst>
                  <a:outerShdw blurRad="38100" dist="38100" dir="2700000" algn="tl">
                    <a:srgbClr val="000000">
                      <a:alpha val="43137"/>
                    </a:srgbClr>
                  </a:outerShdw>
                </a:effectLst>
              </a:rPr>
              <a:t>Phase II: weeks 1-2  </a:t>
            </a:r>
          </a:p>
          <a:p>
            <a:pPr marL="0" indent="0">
              <a:buNone/>
            </a:pPr>
            <a:r>
              <a:rPr lang="en-US" sz="1100" b="1" dirty="0">
                <a:solidFill>
                  <a:srgbClr val="0070C0"/>
                </a:solidFill>
              </a:rPr>
              <a:t>Control inflammation, pain, joint effusion, swelling     </a:t>
            </a:r>
          </a:p>
          <a:p>
            <a:pPr marL="0" indent="0">
              <a:buNone/>
            </a:pPr>
            <a:r>
              <a:rPr lang="en-US" sz="1100" b="1" dirty="0">
                <a:solidFill>
                  <a:schemeClr val="accent6">
                    <a:lumMod val="75000"/>
                  </a:schemeClr>
                </a:solidFill>
              </a:rPr>
              <a:t>Maintain full symmetric extension</a:t>
            </a:r>
          </a:p>
          <a:p>
            <a:pPr marL="0" indent="0">
              <a:buNone/>
            </a:pPr>
            <a:r>
              <a:rPr lang="en-US" sz="1100" b="1" dirty="0">
                <a:solidFill>
                  <a:srgbClr val="0070C0"/>
                </a:solidFill>
              </a:rPr>
              <a:t>Achieve 100-125 degrees of flexion</a:t>
            </a:r>
            <a:endParaRPr lang="en-US" sz="1100" b="1" dirty="0"/>
          </a:p>
          <a:p>
            <a:pPr marL="0" indent="0">
              <a:buNone/>
            </a:pPr>
            <a:endParaRPr lang="en-US" sz="1100" b="1" dirty="0">
              <a:solidFill>
                <a:schemeClr val="accent6">
                  <a:lumMod val="75000"/>
                </a:schemeClr>
              </a:solidFill>
            </a:endParaRPr>
          </a:p>
          <a:p>
            <a:pPr marL="0" indent="0">
              <a:buNone/>
            </a:pPr>
            <a:r>
              <a:rPr lang="en-US" sz="1100" b="1" dirty="0">
                <a:solidFill>
                  <a:schemeClr val="accent6">
                    <a:lumMod val="75000"/>
                  </a:schemeClr>
                </a:solidFill>
              </a:rPr>
              <a:t>Develop muscle control to be safely weaned off knee immobilizer  and crutches</a:t>
            </a:r>
          </a:p>
          <a:p>
            <a:pPr marL="0" indent="0">
              <a:buNone/>
            </a:pPr>
            <a:r>
              <a:rPr lang="en-US" sz="1100" b="1" dirty="0">
                <a:solidFill>
                  <a:srgbClr val="0070C0"/>
                </a:solidFill>
              </a:rPr>
              <a:t>Protect Hamstring donor site</a:t>
            </a:r>
          </a:p>
        </p:txBody>
      </p:sp>
      <p:sp>
        <p:nvSpPr>
          <p:cNvPr id="4" name="Content Placeholder 3"/>
          <p:cNvSpPr>
            <a:spLocks noGrp="1"/>
          </p:cNvSpPr>
          <p:nvPr>
            <p:ph sz="half" idx="2"/>
          </p:nvPr>
        </p:nvSpPr>
        <p:spPr>
          <a:xfrm>
            <a:off x="6168008" y="1052737"/>
            <a:ext cx="4038600" cy="4741987"/>
          </a:xfrm>
        </p:spPr>
        <p:txBody>
          <a:bodyPr>
            <a:normAutofit fontScale="85000" lnSpcReduction="20000"/>
          </a:bodyPr>
          <a:lstStyle/>
          <a:p>
            <a:pPr marL="0" indent="0">
              <a:buNone/>
            </a:pPr>
            <a:r>
              <a:rPr lang="en-US" sz="1600" b="1" u="sng" dirty="0"/>
              <a:t>Exercises</a:t>
            </a:r>
          </a:p>
          <a:p>
            <a:pPr marL="0" indent="0">
              <a:buNone/>
            </a:pPr>
            <a:endParaRPr lang="en-US" sz="1100" b="1" dirty="0"/>
          </a:p>
          <a:p>
            <a:pPr marL="0" indent="0">
              <a:buNone/>
            </a:pPr>
            <a:r>
              <a:rPr lang="en-US" sz="1100" b="1" dirty="0">
                <a:solidFill>
                  <a:srgbClr val="0070C0"/>
                </a:solidFill>
              </a:rPr>
              <a:t>Knee </a:t>
            </a:r>
            <a:r>
              <a:rPr lang="en-US" sz="1100" b="1" dirty="0" err="1">
                <a:solidFill>
                  <a:srgbClr val="0070C0"/>
                </a:solidFill>
              </a:rPr>
              <a:t>cryo</a:t>
            </a:r>
            <a:r>
              <a:rPr lang="en-US" sz="1100" b="1" dirty="0">
                <a:solidFill>
                  <a:srgbClr val="0070C0"/>
                </a:solidFill>
              </a:rPr>
              <a:t>/cuff thigh length TED stocking, elevation</a:t>
            </a:r>
          </a:p>
          <a:p>
            <a:pPr marL="0" indent="0">
              <a:buNone/>
            </a:pPr>
            <a:r>
              <a:rPr lang="en-US" sz="1100" b="1" dirty="0">
                <a:solidFill>
                  <a:schemeClr val="accent6">
                    <a:lumMod val="75000"/>
                  </a:schemeClr>
                </a:solidFill>
              </a:rPr>
              <a:t>Heel props, pull knee into hyperextension with elastic band</a:t>
            </a:r>
          </a:p>
          <a:p>
            <a:pPr marL="0" indent="0">
              <a:buNone/>
            </a:pPr>
            <a:r>
              <a:rPr lang="en-US" sz="1100" b="1" dirty="0">
                <a:solidFill>
                  <a:srgbClr val="0070C0"/>
                </a:solidFill>
              </a:rPr>
              <a:t>Wall slides , gravity assisted flexion, sitting at the edge of a table</a:t>
            </a:r>
          </a:p>
          <a:p>
            <a:pPr marL="0" indent="0">
              <a:buNone/>
            </a:pPr>
            <a:r>
              <a:rPr lang="en-US" sz="1100" b="1" dirty="0">
                <a:solidFill>
                  <a:schemeClr val="accent6">
                    <a:lumMod val="75000"/>
                  </a:schemeClr>
                </a:solidFill>
              </a:rPr>
              <a:t>El. M. stimulation, quad </a:t>
            </a:r>
            <a:r>
              <a:rPr lang="en-US" sz="1100" b="1" dirty="0" err="1">
                <a:solidFill>
                  <a:schemeClr val="accent6">
                    <a:lumMod val="75000"/>
                  </a:schemeClr>
                </a:solidFill>
              </a:rPr>
              <a:t>risometrics,Active</a:t>
            </a:r>
            <a:r>
              <a:rPr lang="en-US" sz="1100" b="1" dirty="0">
                <a:solidFill>
                  <a:schemeClr val="accent6">
                    <a:lumMod val="75000"/>
                  </a:schemeClr>
                </a:solidFill>
              </a:rPr>
              <a:t> ass </a:t>
            </a:r>
            <a:r>
              <a:rPr lang="en-US" sz="1100" b="1" dirty="0" err="1">
                <a:solidFill>
                  <a:schemeClr val="accent6">
                    <a:lumMod val="75000"/>
                  </a:schemeClr>
                </a:solidFill>
              </a:rPr>
              <a:t>ext</a:t>
            </a:r>
            <a:r>
              <a:rPr lang="en-US" sz="1100" b="1" dirty="0">
                <a:solidFill>
                  <a:schemeClr val="accent6">
                    <a:lumMod val="75000"/>
                  </a:schemeClr>
                </a:solidFill>
              </a:rPr>
              <a:t>   90 to 0 degrees</a:t>
            </a:r>
          </a:p>
          <a:p>
            <a:pPr marL="0" indent="0">
              <a:buNone/>
            </a:pPr>
            <a:r>
              <a:rPr lang="en-US" sz="1100" b="1" dirty="0">
                <a:solidFill>
                  <a:srgbClr val="0070C0"/>
                </a:solidFill>
              </a:rPr>
              <a:t>Ankle pumps, calf stretches with elastic band.</a:t>
            </a:r>
          </a:p>
          <a:p>
            <a:pPr marL="0" indent="0">
              <a:buNone/>
            </a:pPr>
            <a:r>
              <a:rPr lang="en-US" sz="1100" b="1" dirty="0" err="1">
                <a:solidFill>
                  <a:schemeClr val="accent6">
                    <a:lumMod val="75000"/>
                  </a:schemeClr>
                </a:solidFill>
              </a:rPr>
              <a:t>Wt</a:t>
            </a:r>
            <a:r>
              <a:rPr lang="en-US" sz="1100" b="1" dirty="0">
                <a:solidFill>
                  <a:schemeClr val="accent6">
                    <a:lumMod val="75000"/>
                  </a:schemeClr>
                </a:solidFill>
              </a:rPr>
              <a:t>  bearing as tolerated with knee immobilizer and crutches; Meniscus repair and revision:↑25% BW/week, wean off crutches at end of week 4</a:t>
            </a:r>
          </a:p>
          <a:p>
            <a:pPr marL="0" indent="0">
              <a:buNone/>
            </a:pPr>
            <a:endParaRPr lang="en-US" sz="1100" b="1" dirty="0">
              <a:solidFill>
                <a:schemeClr val="accent6">
                  <a:lumMod val="75000"/>
                </a:schemeClr>
              </a:solidFill>
            </a:endParaRPr>
          </a:p>
          <a:p>
            <a:pPr marL="0" indent="0">
              <a:buNone/>
            </a:pPr>
            <a:endParaRPr lang="en-US" sz="1100" b="1" dirty="0">
              <a:solidFill>
                <a:srgbClr val="0070C0"/>
              </a:solidFill>
            </a:endParaRPr>
          </a:p>
          <a:p>
            <a:pPr marL="0" indent="0">
              <a:buNone/>
            </a:pPr>
            <a:r>
              <a:rPr lang="en-US" sz="1100" b="1" dirty="0">
                <a:solidFill>
                  <a:srgbClr val="0070C0"/>
                </a:solidFill>
              </a:rPr>
              <a:t>Continue phase I exercises</a:t>
            </a:r>
          </a:p>
          <a:p>
            <a:pPr marL="0" indent="0">
              <a:buNone/>
            </a:pPr>
            <a:r>
              <a:rPr lang="en-US" sz="1100" b="1" dirty="0">
                <a:solidFill>
                  <a:schemeClr val="accent6">
                    <a:lumMod val="75000"/>
                  </a:schemeClr>
                </a:solidFill>
              </a:rPr>
              <a:t>Continue phase I exercises</a:t>
            </a:r>
          </a:p>
          <a:p>
            <a:pPr marL="0" indent="0">
              <a:buNone/>
            </a:pPr>
            <a:r>
              <a:rPr lang="en-US" sz="1100" b="1" dirty="0">
                <a:solidFill>
                  <a:srgbClr val="0070C0"/>
                </a:solidFill>
              </a:rPr>
              <a:t>Assisted flexion with use of opposite leg, wall slides, heel drags rolling stool</a:t>
            </a:r>
          </a:p>
          <a:p>
            <a:pPr marL="0" indent="0">
              <a:buNone/>
            </a:pPr>
            <a:r>
              <a:rPr lang="en-US" sz="1100" b="1" dirty="0">
                <a:solidFill>
                  <a:schemeClr val="accent6">
                    <a:lumMod val="75000"/>
                  </a:schemeClr>
                </a:solidFill>
              </a:rPr>
              <a:t>Continue phase I exercises, mini-squats, toe raises active extension 90-30 degrees.</a:t>
            </a:r>
          </a:p>
          <a:p>
            <a:pPr marL="0" indent="0">
              <a:buNone/>
            </a:pPr>
            <a:r>
              <a:rPr lang="en-US" sz="1100" b="1" dirty="0">
                <a:solidFill>
                  <a:srgbClr val="0070C0"/>
                </a:solidFill>
              </a:rPr>
              <a:t>Prevent sudden, forceful hamstring stretching with the knee and hip in extension, such as attempting to lean forward to put on socks and shoes or leaning forward to pick up an object off  the floor.</a:t>
            </a:r>
          </a:p>
          <a:p>
            <a:pPr marL="0" indent="0">
              <a:buNone/>
            </a:pPr>
            <a:endParaRPr lang="en-US" sz="1100" b="1" dirty="0">
              <a:solidFill>
                <a:schemeClr val="accent6">
                  <a:lumMod val="75000"/>
                </a:schemeClr>
              </a:solidFill>
            </a:endParaRPr>
          </a:p>
          <a:p>
            <a:pPr marL="0" indent="0">
              <a:buNone/>
            </a:pPr>
            <a:endParaRPr lang="en-US" sz="1100" b="1" dirty="0">
              <a:solidFill>
                <a:schemeClr val="accent6">
                  <a:lumMod val="75000"/>
                </a:schemeClr>
              </a:solidFill>
            </a:endParaRPr>
          </a:p>
          <a:p>
            <a:pPr marL="0" indent="0">
              <a:buNone/>
            </a:pPr>
            <a:endParaRPr lang="en-US" sz="1100" b="1" dirty="0">
              <a:solidFill>
                <a:schemeClr val="accent6">
                  <a:lumMod val="75000"/>
                </a:schemeClr>
              </a:solidFill>
            </a:endParaRPr>
          </a:p>
          <a:p>
            <a:pPr marL="0" indent="0">
              <a:buNone/>
            </a:pPr>
            <a:endParaRPr lang="en-US" sz="1100" b="1" dirty="0">
              <a:solidFill>
                <a:schemeClr val="accent6">
                  <a:lumMod val="75000"/>
                </a:schemeClr>
              </a:solidFill>
            </a:endParaRPr>
          </a:p>
          <a:p>
            <a:pPr marL="0" indent="0">
              <a:buNone/>
            </a:pPr>
            <a:endParaRPr lang="en-US" sz="1100" b="1" dirty="0">
              <a:solidFill>
                <a:schemeClr val="accent6">
                  <a:lumMod val="75000"/>
                </a:schemeClr>
              </a:solidFill>
            </a:endParaRPr>
          </a:p>
        </p:txBody>
      </p:sp>
      <p:sp>
        <p:nvSpPr>
          <p:cNvPr id="2" name="Title 1"/>
          <p:cNvSpPr>
            <a:spLocks noGrp="1"/>
          </p:cNvSpPr>
          <p:nvPr>
            <p:ph type="title"/>
          </p:nvPr>
        </p:nvSpPr>
        <p:spPr/>
        <p:txBody>
          <a:bodyPr>
            <a:normAutofit/>
          </a:bodyPr>
          <a:lstStyle/>
          <a:p>
            <a:r>
              <a:rPr lang="en-ZA" sz="1400" b="1" i="1" dirty="0">
                <a:ln w="50800"/>
                <a:solidFill>
                  <a:schemeClr val="tx1">
                    <a:lumMod val="65000"/>
                    <a:lumOff val="35000"/>
                  </a:schemeClr>
                </a:solidFill>
                <a:effectLst>
                  <a:outerShdw blurRad="38100" dist="38100" dir="2700000" algn="tl">
                    <a:srgbClr val="000000">
                      <a:alpha val="43137"/>
                    </a:srgbClr>
                  </a:outerShdw>
                </a:effectLst>
              </a:rPr>
              <a:t>POSTOPERATIVE  REHABILITATION PROTOKOL  FOR  HAMSTRING  ACL REHABILITATION</a:t>
            </a:r>
            <a:br>
              <a:rPr lang="en-ZA" sz="1400" b="1" i="1" dirty="0">
                <a:ln w="50800"/>
                <a:solidFill>
                  <a:schemeClr val="tx1">
                    <a:lumMod val="65000"/>
                    <a:lumOff val="35000"/>
                  </a:schemeClr>
                </a:solidFill>
                <a:effectLst>
                  <a:outerShdw blurRad="38100" dist="38100" dir="2700000" algn="tl">
                    <a:srgbClr val="000000">
                      <a:alpha val="43137"/>
                    </a:srgbClr>
                  </a:outerShdw>
                </a:effectLst>
              </a:rPr>
            </a:br>
            <a:endParaRPr lang="en-US" sz="1400" dirty="0">
              <a:solidFill>
                <a:schemeClr val="tx1">
                  <a:lumMod val="65000"/>
                  <a:lumOff val="35000"/>
                </a:schemeClr>
              </a:solidFill>
            </a:endParaRPr>
          </a:p>
        </p:txBody>
      </p:sp>
    </p:spTree>
    <p:extLst>
      <p:ext uri="{BB962C8B-B14F-4D97-AF65-F5344CB8AC3E}">
        <p14:creationId xmlns:p14="http://schemas.microsoft.com/office/powerpoint/2010/main" val="279879057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1991544" y="1052736"/>
            <a:ext cx="4038600" cy="5184576"/>
          </a:xfrm>
        </p:spPr>
        <p:txBody>
          <a:bodyPr>
            <a:normAutofit fontScale="70000" lnSpcReduction="20000"/>
          </a:bodyPr>
          <a:lstStyle/>
          <a:p>
            <a:pPr marL="0" indent="0">
              <a:buNone/>
            </a:pPr>
            <a:r>
              <a:rPr lang="en-US" sz="1400" b="1" u="sng" dirty="0">
                <a:solidFill>
                  <a:schemeClr val="tx1">
                    <a:lumMod val="95000"/>
                    <a:lumOff val="5000"/>
                  </a:schemeClr>
                </a:solidFill>
              </a:rPr>
              <a:t>GOALS</a:t>
            </a:r>
          </a:p>
          <a:p>
            <a:pPr marL="0" indent="0">
              <a:buNone/>
            </a:pPr>
            <a:r>
              <a:rPr lang="en-US" sz="1400" b="1" u="sng" dirty="0">
                <a:solidFill>
                  <a:schemeClr val="tx1">
                    <a:lumMod val="95000"/>
                    <a:lumOff val="5000"/>
                  </a:schemeClr>
                </a:solidFill>
                <a:effectLst>
                  <a:outerShdw blurRad="38100" dist="38100" dir="2700000" algn="tl">
                    <a:srgbClr val="000000">
                      <a:alpha val="43137"/>
                    </a:srgbClr>
                  </a:outerShdw>
                </a:effectLst>
              </a:rPr>
              <a:t>Phase III: weeks 2-4</a:t>
            </a:r>
          </a:p>
          <a:p>
            <a:pPr marL="0" indent="0">
              <a:buNone/>
            </a:pPr>
            <a:r>
              <a:rPr lang="en-US" sz="1200" b="1" dirty="0">
                <a:solidFill>
                  <a:srgbClr val="0070C0"/>
                </a:solidFill>
              </a:rPr>
              <a:t>Maintain symmetric extension   </a:t>
            </a:r>
          </a:p>
          <a:p>
            <a:pPr marL="0" indent="0">
              <a:buNone/>
            </a:pPr>
            <a:endParaRPr lang="en-US" sz="1200" b="1" dirty="0">
              <a:solidFill>
                <a:srgbClr val="0070C0"/>
              </a:solidFill>
            </a:endParaRPr>
          </a:p>
          <a:p>
            <a:pPr marL="0" indent="0">
              <a:buNone/>
            </a:pPr>
            <a:endParaRPr lang="en-US" sz="1200" b="1" dirty="0">
              <a:solidFill>
                <a:srgbClr val="0070C0"/>
              </a:solidFill>
            </a:endParaRPr>
          </a:p>
          <a:p>
            <a:pPr marL="0" indent="0">
              <a:buNone/>
            </a:pPr>
            <a:r>
              <a:rPr lang="en-US" sz="1200" b="1" dirty="0">
                <a:solidFill>
                  <a:schemeClr val="accent6">
                    <a:lumMod val="75000"/>
                  </a:schemeClr>
                </a:solidFill>
              </a:rPr>
              <a:t>Wean off knee immobilizer</a:t>
            </a:r>
          </a:p>
          <a:p>
            <a:pPr marL="0" indent="0">
              <a:buNone/>
            </a:pPr>
            <a:r>
              <a:rPr lang="en-US" sz="1200" b="1" dirty="0">
                <a:solidFill>
                  <a:srgbClr val="0070C0"/>
                </a:solidFill>
              </a:rPr>
              <a:t>Wean off crutches</a:t>
            </a:r>
          </a:p>
          <a:p>
            <a:pPr marL="0" indent="0">
              <a:buNone/>
            </a:pPr>
            <a:endParaRPr lang="en-US" sz="1200" b="1" dirty="0">
              <a:solidFill>
                <a:schemeClr val="accent6">
                  <a:lumMod val="75000"/>
                </a:schemeClr>
              </a:solidFill>
            </a:endParaRPr>
          </a:p>
          <a:p>
            <a:pPr marL="0" indent="0">
              <a:buNone/>
            </a:pPr>
            <a:r>
              <a:rPr lang="en-US" sz="1200" b="1" dirty="0">
                <a:solidFill>
                  <a:schemeClr val="accent6">
                    <a:lumMod val="75000"/>
                  </a:schemeClr>
                </a:solidFill>
              </a:rPr>
              <a:t>Achieve 125-135 degrees of Flexion</a:t>
            </a:r>
            <a:endParaRPr lang="en-US" sz="1200" b="1" dirty="0">
              <a:solidFill>
                <a:srgbClr val="0070C0"/>
              </a:solidFill>
            </a:endParaRPr>
          </a:p>
          <a:p>
            <a:pPr marL="0" indent="0">
              <a:buNone/>
            </a:pPr>
            <a:r>
              <a:rPr lang="en-US" sz="1200" b="1" dirty="0">
                <a:solidFill>
                  <a:srgbClr val="0070C0"/>
                </a:solidFill>
              </a:rPr>
              <a:t>Hamstring strengthening</a:t>
            </a:r>
          </a:p>
          <a:p>
            <a:pPr marL="0" indent="0">
              <a:buNone/>
            </a:pPr>
            <a:r>
              <a:rPr lang="en-US" sz="1200" b="1" dirty="0">
                <a:solidFill>
                  <a:schemeClr val="accent6">
                    <a:lumMod val="75000"/>
                  </a:schemeClr>
                </a:solidFill>
              </a:rPr>
              <a:t>Quadriceps strengthening </a:t>
            </a:r>
          </a:p>
          <a:p>
            <a:pPr marL="0" indent="0">
              <a:buNone/>
            </a:pPr>
            <a:r>
              <a:rPr lang="en-US" sz="1200" b="1" dirty="0">
                <a:solidFill>
                  <a:srgbClr val="0070C0"/>
                </a:solidFill>
              </a:rPr>
              <a:t>Hip strengthening</a:t>
            </a:r>
          </a:p>
          <a:p>
            <a:pPr marL="0" indent="0">
              <a:buNone/>
            </a:pPr>
            <a:r>
              <a:rPr lang="en-US" sz="1200" b="1" dirty="0">
                <a:solidFill>
                  <a:schemeClr val="accent6">
                    <a:lumMod val="75000"/>
                  </a:schemeClr>
                </a:solidFill>
              </a:rPr>
              <a:t>Proprioceptive training</a:t>
            </a:r>
          </a:p>
          <a:p>
            <a:pPr marL="0" indent="0">
              <a:buNone/>
            </a:pPr>
            <a:r>
              <a:rPr lang="en-US" sz="1200" b="1" dirty="0">
                <a:solidFill>
                  <a:srgbClr val="0070C0"/>
                </a:solidFill>
              </a:rPr>
              <a:t>Aerobic conditioning</a:t>
            </a:r>
          </a:p>
          <a:p>
            <a:pPr marL="0" indent="0">
              <a:buNone/>
            </a:pPr>
            <a:endParaRPr lang="en-US" sz="1400" b="1" u="sng" dirty="0">
              <a:solidFill>
                <a:schemeClr val="tx1">
                  <a:lumMod val="95000"/>
                  <a:lumOff val="5000"/>
                </a:schemeClr>
              </a:solidFill>
              <a:effectLst>
                <a:outerShdw blurRad="38100" dist="38100" dir="2700000" algn="tl">
                  <a:srgbClr val="000000">
                    <a:alpha val="43137"/>
                  </a:srgbClr>
                </a:outerShdw>
              </a:effectLst>
            </a:endParaRPr>
          </a:p>
          <a:p>
            <a:pPr marL="0" indent="0">
              <a:buNone/>
            </a:pPr>
            <a:r>
              <a:rPr lang="en-US" sz="1400" b="1" u="sng" dirty="0">
                <a:solidFill>
                  <a:schemeClr val="tx1">
                    <a:lumMod val="95000"/>
                    <a:lumOff val="5000"/>
                  </a:schemeClr>
                </a:solidFill>
                <a:effectLst>
                  <a:outerShdw blurRad="38100" dist="38100" dir="2700000" algn="tl">
                    <a:srgbClr val="000000">
                      <a:alpha val="43137"/>
                    </a:srgbClr>
                  </a:outerShdw>
                </a:effectLst>
              </a:rPr>
              <a:t>Phase IV: weeks 4-6</a:t>
            </a:r>
          </a:p>
          <a:p>
            <a:pPr marL="0" indent="0">
              <a:buNone/>
            </a:pPr>
            <a:endParaRPr lang="en-US" sz="1200" b="1" dirty="0">
              <a:solidFill>
                <a:srgbClr val="0070C0"/>
              </a:solidFill>
            </a:endParaRPr>
          </a:p>
          <a:p>
            <a:pPr marL="0" indent="0">
              <a:buNone/>
            </a:pPr>
            <a:r>
              <a:rPr lang="en-US" sz="1200" b="1" dirty="0">
                <a:solidFill>
                  <a:srgbClr val="0070C0"/>
                </a:solidFill>
              </a:rPr>
              <a:t>Obtain full Flexion</a:t>
            </a:r>
          </a:p>
          <a:p>
            <a:pPr marL="0" indent="0">
              <a:buNone/>
            </a:pPr>
            <a:r>
              <a:rPr lang="en-US" sz="1200" b="1" dirty="0">
                <a:solidFill>
                  <a:schemeClr val="accent6">
                    <a:lumMod val="75000"/>
                  </a:schemeClr>
                </a:solidFill>
              </a:rPr>
              <a:t>Continue Quadriceps, Hamstring and hip strengthening</a:t>
            </a:r>
          </a:p>
          <a:p>
            <a:pPr marL="0" indent="0">
              <a:buNone/>
            </a:pPr>
            <a:endParaRPr lang="en-US" sz="1200" b="1" dirty="0">
              <a:solidFill>
                <a:schemeClr val="accent6">
                  <a:lumMod val="75000"/>
                </a:schemeClr>
              </a:solidFill>
            </a:endParaRPr>
          </a:p>
          <a:p>
            <a:pPr marL="0" indent="0">
              <a:buNone/>
            </a:pPr>
            <a:r>
              <a:rPr lang="en-US" sz="1200" b="1" dirty="0">
                <a:solidFill>
                  <a:srgbClr val="0070C0"/>
                </a:solidFill>
              </a:rPr>
              <a:t>Proprioceptive training</a:t>
            </a:r>
            <a:endParaRPr lang="en-US" sz="1200" b="1" dirty="0">
              <a:solidFill>
                <a:schemeClr val="accent6">
                  <a:lumMod val="75000"/>
                </a:schemeClr>
              </a:solidFill>
            </a:endParaRPr>
          </a:p>
          <a:p>
            <a:pPr marL="0" indent="0">
              <a:buNone/>
            </a:pPr>
            <a:endParaRPr lang="en-US" sz="1200" b="1" dirty="0">
              <a:solidFill>
                <a:schemeClr val="accent6">
                  <a:lumMod val="75000"/>
                </a:schemeClr>
              </a:solidFill>
            </a:endParaRPr>
          </a:p>
          <a:p>
            <a:pPr marL="0" indent="0">
              <a:buNone/>
            </a:pPr>
            <a:r>
              <a:rPr lang="en-US" sz="1200" b="1" dirty="0">
                <a:solidFill>
                  <a:schemeClr val="accent6">
                    <a:lumMod val="75000"/>
                  </a:schemeClr>
                </a:solidFill>
              </a:rPr>
              <a:t>Aerobic conditioning</a:t>
            </a:r>
          </a:p>
        </p:txBody>
      </p:sp>
      <p:sp>
        <p:nvSpPr>
          <p:cNvPr id="4" name="Content Placeholder 3"/>
          <p:cNvSpPr>
            <a:spLocks noGrp="1"/>
          </p:cNvSpPr>
          <p:nvPr>
            <p:ph sz="half" idx="2"/>
          </p:nvPr>
        </p:nvSpPr>
        <p:spPr>
          <a:xfrm>
            <a:off x="6168008" y="980728"/>
            <a:ext cx="4038600" cy="5184576"/>
          </a:xfrm>
        </p:spPr>
        <p:txBody>
          <a:bodyPr>
            <a:normAutofit fontScale="70000" lnSpcReduction="20000"/>
          </a:bodyPr>
          <a:lstStyle/>
          <a:p>
            <a:pPr marL="0" indent="0">
              <a:buNone/>
            </a:pPr>
            <a:r>
              <a:rPr lang="en-US" sz="1400" b="1" u="sng" dirty="0"/>
              <a:t>EXERCISES</a:t>
            </a:r>
          </a:p>
          <a:p>
            <a:pPr marL="0" indent="0">
              <a:buNone/>
            </a:pPr>
            <a:endParaRPr lang="en-US" sz="1200" dirty="0"/>
          </a:p>
          <a:p>
            <a:pPr marL="0" indent="0">
              <a:buNone/>
            </a:pPr>
            <a:r>
              <a:rPr lang="en-US" sz="1200" b="1" dirty="0">
                <a:solidFill>
                  <a:srgbClr val="0070C0"/>
                </a:solidFill>
              </a:rPr>
              <a:t>Heel props, prone heel hangs, lock knee out, lock knee out, “stand at attention”. </a:t>
            </a:r>
            <a:r>
              <a:rPr lang="en-US" sz="1200" b="1" dirty="0" err="1">
                <a:solidFill>
                  <a:srgbClr val="0070C0"/>
                </a:solidFill>
              </a:rPr>
              <a:t>Pts</a:t>
            </a:r>
            <a:r>
              <a:rPr lang="en-US" sz="1200" b="1" dirty="0">
                <a:solidFill>
                  <a:srgbClr val="0070C0"/>
                </a:solidFill>
              </a:rPr>
              <a:t> who fail to obtain symmetric extension splinting or a  “dropout” cast.</a:t>
            </a:r>
          </a:p>
          <a:p>
            <a:pPr marL="0" indent="0">
              <a:buNone/>
            </a:pPr>
            <a:r>
              <a:rPr lang="en-US" sz="1200" b="1" dirty="0">
                <a:solidFill>
                  <a:schemeClr val="accent6">
                    <a:lumMod val="75000"/>
                  </a:schemeClr>
                </a:solidFill>
              </a:rPr>
              <a:t>Discard immobilizer when  SL raises without a quad lag</a:t>
            </a:r>
          </a:p>
          <a:p>
            <a:pPr marL="0" indent="0">
              <a:buNone/>
            </a:pPr>
            <a:r>
              <a:rPr lang="en-US" sz="1200" b="1" dirty="0">
                <a:solidFill>
                  <a:srgbClr val="0070C0"/>
                </a:solidFill>
              </a:rPr>
              <a:t>One crutch with ability to bear 75% of BW. Discard crutches with full WB and ability to walk with normal heel-toe gait</a:t>
            </a:r>
          </a:p>
          <a:p>
            <a:pPr marL="0" indent="0">
              <a:buNone/>
            </a:pPr>
            <a:r>
              <a:rPr lang="en-US" sz="1200" b="1" dirty="0">
                <a:solidFill>
                  <a:schemeClr val="accent6">
                    <a:lumMod val="75000"/>
                  </a:schemeClr>
                </a:solidFill>
              </a:rPr>
              <a:t>Heel slides, sitting back on heels</a:t>
            </a:r>
          </a:p>
          <a:p>
            <a:pPr marL="0" indent="0">
              <a:buNone/>
            </a:pPr>
            <a:r>
              <a:rPr lang="en-US" sz="1200" b="1" dirty="0">
                <a:solidFill>
                  <a:srgbClr val="0070C0"/>
                </a:solidFill>
              </a:rPr>
              <a:t>Hamstring Isometric 0-90 degrees, pull rolling stool backward</a:t>
            </a:r>
          </a:p>
          <a:p>
            <a:pPr marL="0" indent="0">
              <a:buNone/>
            </a:pPr>
            <a:r>
              <a:rPr lang="en-US" sz="1200" b="1" dirty="0">
                <a:solidFill>
                  <a:schemeClr val="accent6">
                    <a:lumMod val="75000"/>
                  </a:schemeClr>
                </a:solidFill>
              </a:rPr>
              <a:t>Continue phase II exercises, mini squads with elastic band for resistance</a:t>
            </a:r>
          </a:p>
          <a:p>
            <a:pPr marL="0" indent="0">
              <a:buNone/>
            </a:pPr>
            <a:r>
              <a:rPr lang="en-US" sz="1200" b="1" dirty="0">
                <a:solidFill>
                  <a:srgbClr val="0070C0"/>
                </a:solidFill>
              </a:rPr>
              <a:t>Side-lying hip abduction, adjustable-angle hip machine</a:t>
            </a:r>
          </a:p>
          <a:p>
            <a:pPr marL="0" indent="0">
              <a:buNone/>
            </a:pPr>
            <a:r>
              <a:rPr lang="en-US" sz="1200" b="1" dirty="0">
                <a:solidFill>
                  <a:schemeClr val="accent6">
                    <a:lumMod val="75000"/>
                  </a:schemeClr>
                </a:solidFill>
              </a:rPr>
              <a:t>Balance board double leg stance.</a:t>
            </a:r>
          </a:p>
          <a:p>
            <a:pPr marL="0" indent="0">
              <a:buNone/>
            </a:pPr>
            <a:r>
              <a:rPr lang="en-US" sz="1200" b="1" dirty="0">
                <a:solidFill>
                  <a:srgbClr val="0070C0"/>
                </a:solidFill>
              </a:rPr>
              <a:t>Elliptical machine</a:t>
            </a:r>
          </a:p>
          <a:p>
            <a:pPr marL="0" indent="0">
              <a:buNone/>
            </a:pPr>
            <a:endParaRPr lang="en-US" sz="1200" b="1" dirty="0">
              <a:solidFill>
                <a:srgbClr val="0070C0"/>
              </a:solidFill>
            </a:endParaRPr>
          </a:p>
          <a:p>
            <a:pPr marL="0" indent="0">
              <a:buNone/>
            </a:pPr>
            <a:endParaRPr lang="en-US" sz="1200" b="1" dirty="0">
              <a:solidFill>
                <a:srgbClr val="0070C0"/>
              </a:solidFill>
            </a:endParaRPr>
          </a:p>
          <a:p>
            <a:pPr marL="0" indent="0">
              <a:buNone/>
            </a:pPr>
            <a:endParaRPr lang="en-US" sz="1200" b="1" dirty="0">
              <a:solidFill>
                <a:srgbClr val="0070C0"/>
              </a:solidFill>
            </a:endParaRPr>
          </a:p>
          <a:p>
            <a:pPr marL="0" indent="0">
              <a:buNone/>
            </a:pPr>
            <a:r>
              <a:rPr lang="en-US" sz="1200" b="1" dirty="0">
                <a:solidFill>
                  <a:srgbClr val="0070C0"/>
                </a:solidFill>
              </a:rPr>
              <a:t>Heel slides sitting back on heels</a:t>
            </a:r>
          </a:p>
          <a:p>
            <a:pPr marL="0" indent="0">
              <a:buNone/>
            </a:pPr>
            <a:r>
              <a:rPr lang="en-US" sz="1200" b="1" dirty="0">
                <a:solidFill>
                  <a:schemeClr val="accent6">
                    <a:lumMod val="75000"/>
                  </a:schemeClr>
                </a:solidFill>
              </a:rPr>
              <a:t>Mini squats, leg press 0-50 degrees, front step ups, stair master backward, proprioceptive neuromuscular facilitation </a:t>
            </a:r>
          </a:p>
          <a:p>
            <a:pPr marL="0" indent="0">
              <a:buNone/>
            </a:pPr>
            <a:r>
              <a:rPr lang="en-US" sz="1200" b="1" dirty="0">
                <a:solidFill>
                  <a:srgbClr val="0070C0"/>
                </a:solidFill>
              </a:rPr>
              <a:t>Toe raises, seated leg curl machine 0-90 degrees</a:t>
            </a:r>
          </a:p>
          <a:p>
            <a:pPr marL="0" indent="0">
              <a:buNone/>
            </a:pPr>
            <a:r>
              <a:rPr lang="en-US" sz="1200" b="1" dirty="0">
                <a:solidFill>
                  <a:srgbClr val="0070C0"/>
                </a:solidFill>
              </a:rPr>
              <a:t>Balance board double and single-leg stance, add ball throws and catches</a:t>
            </a:r>
          </a:p>
          <a:p>
            <a:pPr marL="0" indent="0">
              <a:buNone/>
            </a:pPr>
            <a:r>
              <a:rPr lang="en-US" sz="1200" b="1" dirty="0">
                <a:solidFill>
                  <a:schemeClr val="accent6">
                    <a:lumMod val="75000"/>
                  </a:schemeClr>
                </a:solidFill>
              </a:rPr>
              <a:t>Stationary bike(adjust to protect PF joint), elliptical machine pool exercises</a:t>
            </a:r>
          </a:p>
          <a:p>
            <a:pPr marL="0" indent="0">
              <a:buNone/>
            </a:pPr>
            <a:endParaRPr lang="en-US" sz="1200" b="1" dirty="0">
              <a:solidFill>
                <a:srgbClr val="0070C0"/>
              </a:solidFill>
            </a:endParaRPr>
          </a:p>
          <a:p>
            <a:pPr marL="0" indent="0">
              <a:buNone/>
            </a:pPr>
            <a:endParaRPr lang="en-US" sz="1200" b="1" dirty="0">
              <a:solidFill>
                <a:srgbClr val="0070C0"/>
              </a:solidFill>
            </a:endParaRPr>
          </a:p>
          <a:p>
            <a:pPr marL="0" indent="0">
              <a:buNone/>
            </a:pPr>
            <a:endParaRPr lang="en-US" sz="1200" b="1" dirty="0">
              <a:solidFill>
                <a:srgbClr val="0070C0"/>
              </a:solidFill>
            </a:endParaRPr>
          </a:p>
        </p:txBody>
      </p:sp>
      <p:sp>
        <p:nvSpPr>
          <p:cNvPr id="2" name="Title 1"/>
          <p:cNvSpPr>
            <a:spLocks noGrp="1"/>
          </p:cNvSpPr>
          <p:nvPr>
            <p:ph type="title"/>
          </p:nvPr>
        </p:nvSpPr>
        <p:spPr/>
        <p:txBody>
          <a:bodyPr>
            <a:normAutofit/>
          </a:bodyPr>
          <a:lstStyle/>
          <a:p>
            <a:r>
              <a:rPr lang="en-ZA" sz="1600" b="1" i="1" dirty="0">
                <a:ln w="50800"/>
                <a:solidFill>
                  <a:schemeClr val="tx1">
                    <a:lumMod val="65000"/>
                    <a:lumOff val="35000"/>
                  </a:schemeClr>
                </a:solidFill>
                <a:effectLst>
                  <a:outerShdw blurRad="38100" dist="38100" dir="2700000" algn="tl">
                    <a:srgbClr val="000000">
                      <a:alpha val="43137"/>
                    </a:srgbClr>
                  </a:outerShdw>
                </a:effectLst>
              </a:rPr>
              <a:t>POSTOPERATIVE  REHABILITATION PROTOCOL  FOR  HAMSTRING  ACL REHABILITATION</a:t>
            </a:r>
            <a:br>
              <a:rPr lang="en-ZA" sz="1600" b="1" i="1" dirty="0">
                <a:ln w="50800"/>
                <a:solidFill>
                  <a:schemeClr val="tx1">
                    <a:lumMod val="65000"/>
                    <a:lumOff val="35000"/>
                  </a:schemeClr>
                </a:solidFill>
                <a:effectLst>
                  <a:outerShdw blurRad="38100" dist="38100" dir="2700000" algn="tl">
                    <a:srgbClr val="000000">
                      <a:alpha val="43137"/>
                    </a:srgbClr>
                  </a:outerShdw>
                </a:effectLst>
              </a:rPr>
            </a:br>
            <a:endParaRPr lang="en-US" sz="1600" dirty="0">
              <a:solidFill>
                <a:schemeClr val="tx1">
                  <a:lumMod val="65000"/>
                  <a:lumOff val="35000"/>
                </a:schemeClr>
              </a:solidFill>
            </a:endParaRPr>
          </a:p>
        </p:txBody>
      </p:sp>
    </p:spTree>
    <p:extLst>
      <p:ext uri="{BB962C8B-B14F-4D97-AF65-F5344CB8AC3E}">
        <p14:creationId xmlns:p14="http://schemas.microsoft.com/office/powerpoint/2010/main" val="234473635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1981200" y="1124745"/>
            <a:ext cx="4038600" cy="5001419"/>
          </a:xfrm>
        </p:spPr>
        <p:txBody>
          <a:bodyPr>
            <a:normAutofit fontScale="92500" lnSpcReduction="10000"/>
          </a:bodyPr>
          <a:lstStyle/>
          <a:p>
            <a:pPr marL="0" indent="0">
              <a:buNone/>
            </a:pPr>
            <a:r>
              <a:rPr lang="en-US" sz="1600" b="1" u="sng" dirty="0"/>
              <a:t>GOALS</a:t>
            </a:r>
          </a:p>
          <a:p>
            <a:pPr marL="0" indent="0">
              <a:buNone/>
            </a:pPr>
            <a:r>
              <a:rPr lang="en-US" sz="1400" b="1" u="sng" dirty="0">
                <a:solidFill>
                  <a:schemeClr val="tx1">
                    <a:lumMod val="65000"/>
                    <a:lumOff val="35000"/>
                  </a:schemeClr>
                </a:solidFill>
                <a:effectLst>
                  <a:outerShdw blurRad="38100" dist="38100" dir="2700000" algn="tl">
                    <a:srgbClr val="000000">
                      <a:alpha val="43137"/>
                    </a:srgbClr>
                  </a:outerShdw>
                </a:effectLst>
              </a:rPr>
              <a:t>Phase V: Week 6-12</a:t>
            </a:r>
          </a:p>
          <a:p>
            <a:pPr marL="0" indent="0">
              <a:buNone/>
            </a:pPr>
            <a:r>
              <a:rPr lang="en-US" sz="1400" b="1" dirty="0">
                <a:solidFill>
                  <a:srgbClr val="0070C0"/>
                </a:solidFill>
              </a:rPr>
              <a:t>Increase lower extremity strength and endurance</a:t>
            </a:r>
          </a:p>
          <a:p>
            <a:pPr marL="0" indent="0">
              <a:buNone/>
            </a:pPr>
            <a:endParaRPr lang="en-US" sz="1400" b="1" dirty="0">
              <a:solidFill>
                <a:srgbClr val="0070C0"/>
              </a:solidFill>
            </a:endParaRPr>
          </a:p>
          <a:p>
            <a:pPr marL="0" indent="0">
              <a:buNone/>
            </a:pPr>
            <a:endParaRPr lang="en-US" sz="1400" b="1" dirty="0">
              <a:solidFill>
                <a:srgbClr val="0070C0"/>
              </a:solidFill>
            </a:endParaRPr>
          </a:p>
          <a:p>
            <a:pPr marL="0" indent="0">
              <a:buNone/>
            </a:pPr>
            <a:r>
              <a:rPr lang="en-US" sz="1400" b="1" dirty="0">
                <a:solidFill>
                  <a:schemeClr val="accent6">
                    <a:lumMod val="75000"/>
                  </a:schemeClr>
                </a:solidFill>
              </a:rPr>
              <a:t>Advance proprioceptive and perturbation training</a:t>
            </a:r>
          </a:p>
          <a:p>
            <a:pPr marL="0" indent="0">
              <a:buNone/>
            </a:pPr>
            <a:endParaRPr lang="en-US" sz="1400" b="1" u="sng" dirty="0">
              <a:solidFill>
                <a:schemeClr val="tx1">
                  <a:lumMod val="65000"/>
                  <a:lumOff val="35000"/>
                </a:schemeClr>
              </a:solidFill>
              <a:effectLst>
                <a:outerShdw blurRad="38100" dist="38100" dir="2700000" algn="tl">
                  <a:srgbClr val="000000">
                    <a:alpha val="43137"/>
                  </a:srgbClr>
                </a:outerShdw>
              </a:effectLst>
            </a:endParaRPr>
          </a:p>
          <a:p>
            <a:pPr marL="0" indent="0">
              <a:buNone/>
            </a:pPr>
            <a:r>
              <a:rPr lang="en-US" sz="1400" b="1" u="sng" dirty="0">
                <a:solidFill>
                  <a:schemeClr val="tx1">
                    <a:lumMod val="65000"/>
                    <a:lumOff val="35000"/>
                  </a:schemeClr>
                </a:solidFill>
                <a:effectLst>
                  <a:outerShdw blurRad="38100" dist="38100" dir="2700000" algn="tl">
                    <a:srgbClr val="000000">
                      <a:alpha val="43137"/>
                    </a:srgbClr>
                  </a:outerShdw>
                </a:effectLst>
              </a:rPr>
              <a:t>Phase VI: Weeks 12-16</a:t>
            </a:r>
          </a:p>
          <a:p>
            <a:pPr marL="0" indent="0">
              <a:buNone/>
            </a:pPr>
            <a:r>
              <a:rPr lang="en-US" sz="1400" b="1" dirty="0">
                <a:solidFill>
                  <a:srgbClr val="0070C0"/>
                </a:solidFill>
              </a:rPr>
              <a:t>Increase Quad and Hamstring strength</a:t>
            </a:r>
          </a:p>
          <a:p>
            <a:pPr marL="0" indent="0">
              <a:buNone/>
            </a:pPr>
            <a:endParaRPr lang="en-US" sz="1400" b="1" dirty="0">
              <a:solidFill>
                <a:srgbClr val="0070C0"/>
              </a:solidFill>
            </a:endParaRPr>
          </a:p>
          <a:p>
            <a:pPr marL="0" indent="0">
              <a:buNone/>
            </a:pPr>
            <a:endParaRPr lang="en-US" sz="1400" b="1" dirty="0">
              <a:solidFill>
                <a:schemeClr val="accent6">
                  <a:lumMod val="75000"/>
                </a:schemeClr>
              </a:solidFill>
            </a:endParaRPr>
          </a:p>
          <a:p>
            <a:pPr marL="0" indent="0">
              <a:buNone/>
            </a:pPr>
            <a:r>
              <a:rPr lang="en-US" sz="1400" b="1" dirty="0">
                <a:solidFill>
                  <a:schemeClr val="accent6">
                    <a:lumMod val="75000"/>
                  </a:schemeClr>
                </a:solidFill>
              </a:rPr>
              <a:t>↑ hamstring strength at high flexion angles</a:t>
            </a:r>
          </a:p>
          <a:p>
            <a:pPr marL="0" indent="0">
              <a:buNone/>
            </a:pPr>
            <a:endParaRPr lang="en-US" sz="1400" b="1" dirty="0">
              <a:solidFill>
                <a:srgbClr val="0070C0"/>
              </a:solidFill>
            </a:endParaRPr>
          </a:p>
          <a:p>
            <a:pPr marL="0" indent="0">
              <a:buNone/>
            </a:pPr>
            <a:endParaRPr lang="en-US" sz="1400" b="1" dirty="0">
              <a:solidFill>
                <a:srgbClr val="0070C0"/>
              </a:solidFill>
            </a:endParaRPr>
          </a:p>
          <a:p>
            <a:pPr marL="0" indent="0">
              <a:buNone/>
            </a:pPr>
            <a:r>
              <a:rPr lang="en-US" sz="1400" b="1" dirty="0">
                <a:solidFill>
                  <a:srgbClr val="0070C0"/>
                </a:solidFill>
              </a:rPr>
              <a:t>Jogging and running</a:t>
            </a:r>
          </a:p>
          <a:p>
            <a:pPr marL="0" indent="0">
              <a:buNone/>
            </a:pPr>
            <a:endParaRPr lang="en-US" sz="1400" b="1" dirty="0">
              <a:solidFill>
                <a:srgbClr val="0070C0"/>
              </a:solidFill>
            </a:endParaRPr>
          </a:p>
          <a:p>
            <a:pPr marL="0" indent="0">
              <a:buNone/>
            </a:pPr>
            <a:r>
              <a:rPr lang="en-US" sz="1400" b="1" dirty="0">
                <a:solidFill>
                  <a:schemeClr val="accent6">
                    <a:lumMod val="75000"/>
                  </a:schemeClr>
                </a:solidFill>
              </a:rPr>
              <a:t>Crossover drills</a:t>
            </a:r>
          </a:p>
        </p:txBody>
      </p:sp>
      <p:sp>
        <p:nvSpPr>
          <p:cNvPr id="4" name="Content Placeholder 3"/>
          <p:cNvSpPr>
            <a:spLocks noGrp="1"/>
          </p:cNvSpPr>
          <p:nvPr>
            <p:ph sz="half" idx="2"/>
          </p:nvPr>
        </p:nvSpPr>
        <p:spPr>
          <a:xfrm>
            <a:off x="6168008" y="1052737"/>
            <a:ext cx="4038600" cy="5001419"/>
          </a:xfrm>
        </p:spPr>
        <p:txBody>
          <a:bodyPr>
            <a:normAutofit fontScale="92500" lnSpcReduction="10000"/>
          </a:bodyPr>
          <a:lstStyle/>
          <a:p>
            <a:pPr marL="0" indent="0">
              <a:buNone/>
            </a:pPr>
            <a:r>
              <a:rPr lang="en-US" sz="1600" b="1" u="sng" dirty="0"/>
              <a:t>EXERCISES</a:t>
            </a:r>
          </a:p>
          <a:p>
            <a:pPr marL="0" indent="0">
              <a:buNone/>
            </a:pPr>
            <a:endParaRPr lang="en-US" sz="1600" b="1" u="sng" dirty="0"/>
          </a:p>
          <a:p>
            <a:pPr marL="0" indent="0">
              <a:buNone/>
            </a:pPr>
            <a:r>
              <a:rPr lang="en-US" sz="1400" b="1" dirty="0">
                <a:solidFill>
                  <a:srgbClr val="0070C0"/>
                </a:solidFill>
              </a:rPr>
              <a:t>↑ intensity of phase IV exercises, high speed (300-360 degrees/sec), </a:t>
            </a:r>
            <a:r>
              <a:rPr lang="en-US" sz="1400" b="1" dirty="0" err="1">
                <a:solidFill>
                  <a:srgbClr val="0070C0"/>
                </a:solidFill>
              </a:rPr>
              <a:t>isokinetics</a:t>
            </a:r>
            <a:r>
              <a:rPr lang="en-US" sz="1400" b="1" dirty="0">
                <a:solidFill>
                  <a:srgbClr val="0070C0"/>
                </a:solidFill>
              </a:rPr>
              <a:t>, extension(90-30 d), flexion (0-90d), elliptical machine, </a:t>
            </a:r>
            <a:r>
              <a:rPr lang="en-US" sz="1400" b="1" dirty="0" err="1">
                <a:solidFill>
                  <a:srgbClr val="0070C0"/>
                </a:solidFill>
              </a:rPr>
              <a:t>stairmaster</a:t>
            </a:r>
            <a:r>
              <a:rPr lang="en-US" sz="1400" b="1" dirty="0">
                <a:solidFill>
                  <a:srgbClr val="0070C0"/>
                </a:solidFill>
              </a:rPr>
              <a:t> backward and forward, treadmill </a:t>
            </a:r>
            <a:r>
              <a:rPr lang="en-US" sz="1400" b="1" err="1">
                <a:solidFill>
                  <a:srgbClr val="0070C0"/>
                </a:solidFill>
              </a:rPr>
              <a:t>walking</a:t>
            </a:r>
            <a:r>
              <a:rPr lang="en-US" sz="1400" b="1">
                <a:solidFill>
                  <a:srgbClr val="0070C0"/>
                </a:solidFill>
              </a:rPr>
              <a:t>, pool </a:t>
            </a:r>
            <a:r>
              <a:rPr lang="en-US" sz="1400" b="1" dirty="0">
                <a:solidFill>
                  <a:srgbClr val="0070C0"/>
                </a:solidFill>
              </a:rPr>
              <a:t>exercises</a:t>
            </a:r>
          </a:p>
          <a:p>
            <a:pPr marL="0" indent="0">
              <a:buNone/>
            </a:pPr>
            <a:r>
              <a:rPr lang="en-US" sz="1400" b="1" dirty="0">
                <a:solidFill>
                  <a:schemeClr val="accent6">
                    <a:lumMod val="75000"/>
                  </a:schemeClr>
                </a:solidFill>
              </a:rPr>
              <a:t>intensity of phase IV exercises</a:t>
            </a:r>
          </a:p>
          <a:p>
            <a:pPr marL="0" indent="0">
              <a:buNone/>
            </a:pPr>
            <a:endParaRPr lang="en-US" sz="1400" b="1" dirty="0">
              <a:solidFill>
                <a:schemeClr val="accent6">
                  <a:lumMod val="75000"/>
                </a:schemeClr>
              </a:solidFill>
            </a:endParaRPr>
          </a:p>
          <a:p>
            <a:pPr marL="0" indent="0">
              <a:buNone/>
            </a:pPr>
            <a:endParaRPr lang="en-US" sz="1400" b="1" dirty="0">
              <a:solidFill>
                <a:schemeClr val="accent6">
                  <a:lumMod val="75000"/>
                </a:schemeClr>
              </a:solidFill>
            </a:endParaRPr>
          </a:p>
          <a:p>
            <a:pPr marL="0" indent="0">
              <a:buNone/>
            </a:pPr>
            <a:r>
              <a:rPr lang="en-US" sz="1400" b="1" dirty="0">
                <a:solidFill>
                  <a:srgbClr val="0070C0"/>
                </a:solidFill>
              </a:rPr>
              <a:t>↑ intensity of phase IV </a:t>
            </a:r>
            <a:r>
              <a:rPr lang="en-US" sz="1400" b="1" dirty="0" err="1">
                <a:solidFill>
                  <a:srgbClr val="0070C0"/>
                </a:solidFill>
              </a:rPr>
              <a:t>exercises,midrange</a:t>
            </a:r>
            <a:r>
              <a:rPr lang="en-US" sz="1400" b="1" dirty="0">
                <a:solidFill>
                  <a:srgbClr val="0070C0"/>
                </a:solidFill>
              </a:rPr>
              <a:t>(180-240 degrees/sec) </a:t>
            </a:r>
            <a:r>
              <a:rPr lang="en-US" sz="1400" b="1" dirty="0" err="1">
                <a:solidFill>
                  <a:srgbClr val="0070C0"/>
                </a:solidFill>
              </a:rPr>
              <a:t>isokinetics</a:t>
            </a:r>
            <a:r>
              <a:rPr lang="en-US" sz="1400" b="1" dirty="0">
                <a:solidFill>
                  <a:srgbClr val="0070C0"/>
                </a:solidFill>
              </a:rPr>
              <a:t>, extension(90-30 d) flexion(0-90)</a:t>
            </a:r>
          </a:p>
          <a:p>
            <a:pPr marL="0" indent="0">
              <a:buNone/>
            </a:pPr>
            <a:r>
              <a:rPr lang="en-US" sz="1400" b="1" dirty="0">
                <a:solidFill>
                  <a:schemeClr val="accent6">
                    <a:lumMod val="75000"/>
                  </a:schemeClr>
                </a:solidFill>
              </a:rPr>
              <a:t>Prone leg curls with elastic tubing and leg curl machine(90-120 degrees)</a:t>
            </a:r>
          </a:p>
          <a:p>
            <a:pPr marL="0" indent="0">
              <a:buNone/>
            </a:pPr>
            <a:endParaRPr lang="en-US" sz="1400" b="1" dirty="0">
              <a:solidFill>
                <a:srgbClr val="0070C0"/>
              </a:solidFill>
            </a:endParaRPr>
          </a:p>
          <a:p>
            <a:pPr marL="0" indent="0">
              <a:buNone/>
            </a:pPr>
            <a:r>
              <a:rPr lang="en-US" sz="1400" b="1" dirty="0">
                <a:solidFill>
                  <a:srgbClr val="0070C0"/>
                </a:solidFill>
              </a:rPr>
              <a:t>Treadmill jogging and running on low impact surface</a:t>
            </a:r>
          </a:p>
          <a:p>
            <a:pPr marL="0" indent="0">
              <a:buNone/>
            </a:pPr>
            <a:endParaRPr lang="en-US" sz="1400" b="1" dirty="0">
              <a:solidFill>
                <a:schemeClr val="accent6">
                  <a:lumMod val="75000"/>
                </a:schemeClr>
              </a:solidFill>
            </a:endParaRPr>
          </a:p>
          <a:p>
            <a:pPr marL="0" indent="0">
              <a:buNone/>
            </a:pPr>
            <a:r>
              <a:rPr lang="en-US" sz="1400" b="1" dirty="0">
                <a:solidFill>
                  <a:schemeClr val="accent6">
                    <a:lumMod val="75000"/>
                  </a:schemeClr>
                </a:solidFill>
              </a:rPr>
              <a:t>Lateral step-over, carioca drills</a:t>
            </a:r>
          </a:p>
        </p:txBody>
      </p:sp>
      <p:sp>
        <p:nvSpPr>
          <p:cNvPr id="2" name="Title 1"/>
          <p:cNvSpPr>
            <a:spLocks noGrp="1"/>
          </p:cNvSpPr>
          <p:nvPr>
            <p:ph type="title"/>
          </p:nvPr>
        </p:nvSpPr>
        <p:spPr/>
        <p:txBody>
          <a:bodyPr>
            <a:normAutofit/>
          </a:bodyPr>
          <a:lstStyle/>
          <a:p>
            <a:r>
              <a:rPr lang="en-ZA" sz="1800" b="1" i="1" dirty="0">
                <a:ln w="50800"/>
                <a:solidFill>
                  <a:schemeClr val="tx1">
                    <a:lumMod val="65000"/>
                    <a:lumOff val="35000"/>
                  </a:schemeClr>
                </a:solidFill>
                <a:effectLst>
                  <a:outerShdw blurRad="38100" dist="38100" dir="2700000" algn="tl">
                    <a:srgbClr val="000000">
                      <a:alpha val="43137"/>
                    </a:srgbClr>
                  </a:outerShdw>
                </a:effectLst>
              </a:rPr>
              <a:t>POSTOPERATIVE  REHABILITATION PROTOKOL  FOR  HAMSTRING  ACL REHABILITATION</a:t>
            </a:r>
            <a:br>
              <a:rPr lang="en-ZA" b="1" i="1" dirty="0">
                <a:ln w="50800"/>
                <a:solidFill>
                  <a:schemeClr val="tx1">
                    <a:lumMod val="65000"/>
                    <a:lumOff val="35000"/>
                  </a:schemeClr>
                </a:solidFill>
                <a:effectLst>
                  <a:outerShdw blurRad="38100" dist="38100" dir="2700000" algn="tl">
                    <a:srgbClr val="000000">
                      <a:alpha val="43137"/>
                    </a:srgbClr>
                  </a:outerShdw>
                </a:effectLst>
              </a:rPr>
            </a:br>
            <a:endParaRPr lang="en-US" dirty="0">
              <a:solidFill>
                <a:schemeClr val="tx1">
                  <a:lumMod val="65000"/>
                  <a:lumOff val="35000"/>
                </a:schemeClr>
              </a:solidFill>
            </a:endParaRPr>
          </a:p>
        </p:txBody>
      </p:sp>
    </p:spTree>
    <p:extLst>
      <p:ext uri="{BB962C8B-B14F-4D97-AF65-F5344CB8AC3E}">
        <p14:creationId xmlns:p14="http://schemas.microsoft.com/office/powerpoint/2010/main" val="111882495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half" idx="1"/>
          </p:nvPr>
        </p:nvSpPr>
        <p:spPr/>
        <p:txBody>
          <a:bodyPr>
            <a:normAutofit/>
          </a:bodyPr>
          <a:lstStyle/>
          <a:p>
            <a:pPr marL="0" indent="0">
              <a:buNone/>
            </a:pPr>
            <a:r>
              <a:rPr lang="en-US" sz="1600" b="1" u="sng" dirty="0">
                <a:effectLst>
                  <a:outerShdw blurRad="38100" dist="38100" dir="2700000" algn="tl">
                    <a:srgbClr val="000000">
                      <a:alpha val="43137"/>
                    </a:srgbClr>
                  </a:outerShdw>
                </a:effectLst>
              </a:rPr>
              <a:t>GOALS</a:t>
            </a:r>
          </a:p>
          <a:p>
            <a:pPr marL="0" indent="0">
              <a:buNone/>
            </a:pPr>
            <a:r>
              <a:rPr lang="en-US" sz="1600" b="1" u="sng" dirty="0">
                <a:solidFill>
                  <a:schemeClr val="tx1">
                    <a:lumMod val="65000"/>
                    <a:lumOff val="35000"/>
                  </a:schemeClr>
                </a:solidFill>
                <a:effectLst>
                  <a:outerShdw blurRad="38100" dist="38100" dir="2700000" algn="tl">
                    <a:srgbClr val="000000">
                      <a:alpha val="43137"/>
                    </a:srgbClr>
                  </a:outerShdw>
                </a:effectLst>
              </a:rPr>
              <a:t>Phase VI: weeks 16-24</a:t>
            </a:r>
          </a:p>
          <a:p>
            <a:pPr marL="0" indent="0">
              <a:buNone/>
            </a:pPr>
            <a:r>
              <a:rPr lang="en-US" sz="1600" b="1" dirty="0">
                <a:solidFill>
                  <a:srgbClr val="0070C0"/>
                </a:solidFill>
              </a:rPr>
              <a:t>Hard cutting and sports specific drills</a:t>
            </a:r>
          </a:p>
          <a:p>
            <a:pPr marL="0" indent="0">
              <a:buNone/>
            </a:pPr>
            <a:endParaRPr lang="en-US" sz="1600" b="1" dirty="0">
              <a:solidFill>
                <a:srgbClr val="0070C0"/>
              </a:solidFill>
            </a:endParaRPr>
          </a:p>
          <a:p>
            <a:pPr marL="0" indent="0">
              <a:buNone/>
            </a:pPr>
            <a:endParaRPr lang="en-US" sz="1600" b="1" dirty="0">
              <a:solidFill>
                <a:schemeClr val="accent6">
                  <a:lumMod val="75000"/>
                </a:schemeClr>
              </a:solidFill>
            </a:endParaRPr>
          </a:p>
          <a:p>
            <a:pPr marL="0" indent="0">
              <a:buNone/>
            </a:pPr>
            <a:r>
              <a:rPr lang="en-US" sz="1600" b="1" dirty="0">
                <a:solidFill>
                  <a:schemeClr val="accent6">
                    <a:lumMod val="75000"/>
                  </a:schemeClr>
                </a:solidFill>
              </a:rPr>
              <a:t>Return to noncontact sports at 4-5 months</a:t>
            </a:r>
          </a:p>
          <a:p>
            <a:pPr marL="0" indent="0">
              <a:buNone/>
            </a:pPr>
            <a:endParaRPr lang="en-US" sz="1600" b="1" dirty="0">
              <a:solidFill>
                <a:srgbClr val="0070C0"/>
              </a:solidFill>
            </a:endParaRPr>
          </a:p>
          <a:p>
            <a:pPr marL="0" indent="0">
              <a:buNone/>
            </a:pPr>
            <a:r>
              <a:rPr lang="en-US" sz="1600" b="1" dirty="0">
                <a:solidFill>
                  <a:srgbClr val="0070C0"/>
                </a:solidFill>
              </a:rPr>
              <a:t>Return to full sports at 6 months(revisions, 9 months)</a:t>
            </a:r>
          </a:p>
        </p:txBody>
      </p:sp>
      <p:sp>
        <p:nvSpPr>
          <p:cNvPr id="4" name="Content Placeholder 3"/>
          <p:cNvSpPr>
            <a:spLocks noGrp="1"/>
          </p:cNvSpPr>
          <p:nvPr>
            <p:ph sz="half" idx="2"/>
          </p:nvPr>
        </p:nvSpPr>
        <p:spPr/>
        <p:txBody>
          <a:bodyPr>
            <a:normAutofit/>
          </a:bodyPr>
          <a:lstStyle/>
          <a:p>
            <a:pPr marL="0" indent="0">
              <a:buNone/>
            </a:pPr>
            <a:r>
              <a:rPr lang="en-US" sz="1600" b="1" u="sng" dirty="0">
                <a:effectLst>
                  <a:outerShdw blurRad="38100" dist="38100" dir="2700000" algn="tl">
                    <a:srgbClr val="000000">
                      <a:alpha val="43137"/>
                    </a:srgbClr>
                  </a:outerShdw>
                </a:effectLst>
              </a:rPr>
              <a:t>EXERCISES</a:t>
            </a:r>
          </a:p>
          <a:p>
            <a:pPr marL="0" indent="0">
              <a:buNone/>
            </a:pPr>
            <a:endParaRPr lang="en-US" sz="1600" b="1" u="sng" dirty="0">
              <a:effectLst>
                <a:outerShdw blurRad="38100" dist="38100" dir="2700000" algn="tl">
                  <a:srgbClr val="000000">
                    <a:alpha val="43137"/>
                  </a:srgbClr>
                </a:outerShdw>
              </a:effectLst>
            </a:endParaRPr>
          </a:p>
          <a:p>
            <a:pPr marL="0" indent="0">
              <a:buNone/>
            </a:pPr>
            <a:r>
              <a:rPr lang="en-US" sz="1600" b="1" dirty="0">
                <a:solidFill>
                  <a:srgbClr val="0070C0"/>
                </a:solidFill>
              </a:rPr>
              <a:t>Figure-of-eight, circle run, </a:t>
            </a:r>
            <a:r>
              <a:rPr lang="en-US" sz="1600" b="1" dirty="0" err="1">
                <a:solidFill>
                  <a:srgbClr val="0070C0"/>
                </a:solidFill>
              </a:rPr>
              <a:t>plyometrics</a:t>
            </a:r>
            <a:r>
              <a:rPr lang="en-US" sz="1600" b="1" dirty="0">
                <a:solidFill>
                  <a:srgbClr val="0070C0"/>
                </a:solidFill>
              </a:rPr>
              <a:t>, hopping, jumping, sprinting</a:t>
            </a:r>
          </a:p>
          <a:p>
            <a:pPr marL="0" indent="0">
              <a:buNone/>
            </a:pPr>
            <a:r>
              <a:rPr lang="en-US" sz="1600" b="1" dirty="0">
                <a:solidFill>
                  <a:schemeClr val="accent6">
                    <a:lumMod val="75000"/>
                  </a:schemeClr>
                </a:solidFill>
              </a:rPr>
              <a:t>Golf, tennis, biking, hiking</a:t>
            </a:r>
          </a:p>
        </p:txBody>
      </p:sp>
      <p:sp>
        <p:nvSpPr>
          <p:cNvPr id="2" name="Title 1"/>
          <p:cNvSpPr>
            <a:spLocks noGrp="1"/>
          </p:cNvSpPr>
          <p:nvPr>
            <p:ph type="title"/>
          </p:nvPr>
        </p:nvSpPr>
        <p:spPr/>
        <p:txBody>
          <a:bodyPr>
            <a:normAutofit/>
          </a:bodyPr>
          <a:lstStyle/>
          <a:p>
            <a:r>
              <a:rPr lang="en-ZA" sz="1600" i="1" dirty="0">
                <a:ln w="50800"/>
                <a:solidFill>
                  <a:schemeClr val="tx1">
                    <a:lumMod val="65000"/>
                    <a:lumOff val="35000"/>
                  </a:schemeClr>
                </a:solidFill>
                <a:effectLst>
                  <a:outerShdw blurRad="38100" dist="38100" dir="2700000" algn="tl">
                    <a:srgbClr val="000000">
                      <a:alpha val="43137"/>
                    </a:srgbClr>
                  </a:outerShdw>
                </a:effectLst>
              </a:rPr>
              <a:t>POSTOPERATIVE  REHABILITATION PROTOKOL  FOR  HAMSTRING  ACL REHABILITATION</a:t>
            </a:r>
            <a:endParaRPr lang="en-US" sz="1600" dirty="0">
              <a:solidFill>
                <a:schemeClr val="tx1">
                  <a:lumMod val="65000"/>
                  <a:lumOff val="35000"/>
                </a:schemeClr>
              </a:solidFill>
            </a:endParaRPr>
          </a:p>
        </p:txBody>
      </p:sp>
    </p:spTree>
    <p:extLst>
      <p:ext uri="{BB962C8B-B14F-4D97-AF65-F5344CB8AC3E}">
        <p14:creationId xmlns:p14="http://schemas.microsoft.com/office/powerpoint/2010/main" val="260528241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4493</TotalTime>
  <Words>861</Words>
  <Application>Microsoft Office PowerPoint</Application>
  <PresentationFormat>Widescreen</PresentationFormat>
  <Paragraphs>140</Paragraphs>
  <Slides>5</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5</vt:i4>
      </vt:variant>
    </vt:vector>
  </HeadingPairs>
  <TitlesOfParts>
    <vt:vector size="9" baseType="lpstr">
      <vt:lpstr>Arial</vt:lpstr>
      <vt:lpstr>Calibri</vt:lpstr>
      <vt:lpstr>Calibri Light</vt:lpstr>
      <vt:lpstr>Office Theme</vt:lpstr>
      <vt:lpstr>Mr Stelios Hadjichristofis  FCS(SA)Orth. / Mmed(WITS)Orth. Specialist Orthopaedic Surgeon</vt:lpstr>
      <vt:lpstr>POSTOPERATIVE  REHABILITATION PROTOKOL  FOR  HAMSTRING  ACL REHABILITATION </vt:lpstr>
      <vt:lpstr>POSTOPERATIVE  REHABILITATION PROTOCOL  FOR  HAMSTRING  ACL REHABILITATION </vt:lpstr>
      <vt:lpstr>POSTOPERATIVE  REHABILITATION PROTOKOL  FOR  HAMSTRING  ACL REHABILITATION </vt:lpstr>
      <vt:lpstr>POSTOPERATIVE  REHABILITATION PROTOKOL  FOR  HAMSTRING  ACL REHABILITATION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POSTOPERATIVE  REHABILITATION PROTOKOL  FOR  HAMSTRING  ACL REHABILITATION</dc:title>
  <dc:creator>DRSTELIOSH</dc:creator>
  <cp:lastModifiedBy>Stelios Hadjichristofis</cp:lastModifiedBy>
  <cp:revision>5</cp:revision>
  <cp:lastPrinted>2022-04-04T09:21:16Z</cp:lastPrinted>
  <dcterms:created xsi:type="dcterms:W3CDTF">2019-03-19T07:35:16Z</dcterms:created>
  <dcterms:modified xsi:type="dcterms:W3CDTF">2023-12-06T09:21:50Z</dcterms:modified>
</cp:coreProperties>
</file>