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66" r:id="rId3"/>
    <p:sldId id="272" r:id="rId4"/>
    <p:sldId id="257" r:id="rId5"/>
    <p:sldId id="265" r:id="rId6"/>
    <p:sldId id="267" r:id="rId7"/>
    <p:sldId id="273" r:id="rId8"/>
    <p:sldId id="268" r:id="rId9"/>
    <p:sldId id="274" r:id="rId10"/>
    <p:sldId id="260" r:id="rId11"/>
    <p:sldId id="262" r:id="rId12"/>
    <p:sldId id="278" r:id="rId13"/>
    <p:sldId id="276" r:id="rId14"/>
    <p:sldId id="259" r:id="rId15"/>
    <p:sldId id="261" r:id="rId16"/>
    <p:sldId id="269" r:id="rId17"/>
    <p:sldId id="263" r:id="rId18"/>
    <p:sldId id="275"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98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F3285A0-9BCB-4048-B9B4-83503DB82F57}" type="datetimeFigureOut">
              <a:rPr lang="en-US" smtClean="0"/>
              <a:t>18-Sep-16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346293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3285A0-9BCB-4048-B9B4-83503DB82F57}" type="datetimeFigureOut">
              <a:rPr lang="en-US" smtClean="0"/>
              <a:t>18-Sep-16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2102168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3285A0-9BCB-4048-B9B4-83503DB82F57}" type="datetimeFigureOut">
              <a:rPr lang="en-US" smtClean="0"/>
              <a:t>18-Sep-16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17347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F3285A0-9BCB-4048-B9B4-83503DB82F57}" type="datetimeFigureOut">
              <a:rPr lang="en-US" smtClean="0"/>
              <a:t>18-Sep-16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141879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F3285A0-9BCB-4048-B9B4-83503DB82F57}" type="datetimeFigureOut">
              <a:rPr lang="en-US" smtClean="0"/>
              <a:t>18-Sep-16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1815363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F3285A0-9BCB-4048-B9B4-83503DB82F57}" type="datetimeFigureOut">
              <a:rPr lang="en-US" smtClean="0"/>
              <a:t>18-Sep-16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25563008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3285A0-9BCB-4048-B9B4-83503DB82F57}" type="datetimeFigureOut">
              <a:rPr lang="en-US" smtClean="0"/>
              <a:t>18-Sep-16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231531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3285A0-9BCB-4048-B9B4-83503DB82F57}" type="datetimeFigureOut">
              <a:rPr lang="en-US" smtClean="0"/>
              <a:t>18-Sep-16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645237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3285A0-9BCB-4048-B9B4-83503DB82F57}" type="datetimeFigureOut">
              <a:rPr lang="en-US" smtClean="0"/>
              <a:t>18-Sep-16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1881689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3285A0-9BCB-4048-B9B4-83503DB82F57}" type="datetimeFigureOut">
              <a:rPr lang="en-US" smtClean="0"/>
              <a:t>18-Sep-16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2734113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F3285A0-9BCB-4048-B9B4-83503DB82F57}" type="datetimeFigureOut">
              <a:rPr lang="en-US" smtClean="0"/>
              <a:t>18-Sep-16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1AFFED-FF07-405F-82F6-A3D0C400270D}" type="slidenum">
              <a:rPr lang="en-US" smtClean="0"/>
              <a:t>‹#›</a:t>
            </a:fld>
            <a:endParaRPr lang="en-US"/>
          </a:p>
        </p:txBody>
      </p:sp>
    </p:spTree>
    <p:extLst>
      <p:ext uri="{BB962C8B-B14F-4D97-AF65-F5344CB8AC3E}">
        <p14:creationId xmlns:p14="http://schemas.microsoft.com/office/powerpoint/2010/main" val="25736487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6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3285A0-9BCB-4048-B9B4-83503DB82F57}" type="datetimeFigureOut">
              <a:rPr lang="en-US" smtClean="0"/>
              <a:t>18-Sep-16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1AFFED-FF07-405F-82F6-A3D0C400270D}" type="slidenum">
              <a:rPr lang="en-US" smtClean="0"/>
              <a:t>‹#›</a:t>
            </a:fld>
            <a:endParaRPr lang="en-US"/>
          </a:p>
        </p:txBody>
      </p:sp>
    </p:spTree>
    <p:extLst>
      <p:ext uri="{BB962C8B-B14F-4D97-AF65-F5344CB8AC3E}">
        <p14:creationId xmlns:p14="http://schemas.microsoft.com/office/powerpoint/2010/main" val="2388917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upload.wikimedia.org/wikipedia/commons/1/18/Othello_tower.jpg" TargetMode="External"/><Relationship Id="rId7"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upload.wikimedia.org/wikipedia/commons/2/27/Famagusta2009_3.jpg"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greece.greekreporter.com/files/famagusta.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4005263"/>
            <a:ext cx="4381500" cy="260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4" descr="File:Othello tower.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27575" y="3881438"/>
            <a:ext cx="4281488"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6" descr="File:Famagusta2009 3.jp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7575" y="658813"/>
            <a:ext cx="4281488"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2" descr="C:\Users\SteliosH\Pictures\New folder (2)\fama.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50" y="658813"/>
            <a:ext cx="403542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Box 1"/>
          <p:cNvSpPr txBox="1">
            <a:spLocks noChangeArrowheads="1"/>
          </p:cNvSpPr>
          <p:nvPr/>
        </p:nvSpPr>
        <p:spPr bwMode="auto">
          <a:xfrm>
            <a:off x="3190875" y="2798763"/>
            <a:ext cx="947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b="1">
                <a:solidFill>
                  <a:srgbClr val="FFFF00"/>
                </a:solidFill>
                <a:latin typeface="Bell MT" pitchFamily="18" charset="0"/>
              </a:rPr>
              <a:t>1974</a:t>
            </a:r>
          </a:p>
        </p:txBody>
      </p:sp>
      <p:sp>
        <p:nvSpPr>
          <p:cNvPr id="5127" name="TextBox 2"/>
          <p:cNvSpPr txBox="1">
            <a:spLocks noChangeArrowheads="1"/>
          </p:cNvSpPr>
          <p:nvPr/>
        </p:nvSpPr>
        <p:spPr bwMode="auto">
          <a:xfrm>
            <a:off x="8166100" y="2874963"/>
            <a:ext cx="838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FF00"/>
                </a:solidFill>
                <a:latin typeface="Bell MT" pitchFamily="18" charset="0"/>
              </a:rPr>
              <a:t>2006</a:t>
            </a:r>
          </a:p>
        </p:txBody>
      </p:sp>
      <p:sp>
        <p:nvSpPr>
          <p:cNvPr id="5128" name="TextBox 4"/>
          <p:cNvSpPr txBox="1">
            <a:spLocks noChangeArrowheads="1"/>
          </p:cNvSpPr>
          <p:nvPr/>
        </p:nvSpPr>
        <p:spPr bwMode="auto">
          <a:xfrm>
            <a:off x="107950" y="6151563"/>
            <a:ext cx="838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400" b="1">
                <a:solidFill>
                  <a:srgbClr val="FFFF00"/>
                </a:solidFill>
                <a:latin typeface="Bell MT" pitchFamily="18" charset="0"/>
              </a:rPr>
              <a:t>2009</a:t>
            </a:r>
          </a:p>
        </p:txBody>
      </p:sp>
      <p:sp>
        <p:nvSpPr>
          <p:cNvPr id="7" name="Rectangle 6"/>
          <p:cNvSpPr/>
          <p:nvPr/>
        </p:nvSpPr>
        <p:spPr>
          <a:xfrm>
            <a:off x="720135" y="3317160"/>
            <a:ext cx="2945037" cy="646331"/>
          </a:xfrm>
          <a:prstGeom prst="rect">
            <a:avLst/>
          </a:prstGeom>
          <a:noFill/>
        </p:spPr>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3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Algerian" pitchFamily="82" charset="0"/>
              </a:rPr>
              <a:t>FAMAGUSTA</a:t>
            </a:r>
            <a:endParaRPr lang="en-US" sz="3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Arial" charset="0"/>
            </a:endParaRPr>
          </a:p>
        </p:txBody>
      </p:sp>
      <p:sp>
        <p:nvSpPr>
          <p:cNvPr id="9" name="TextBox 8"/>
          <p:cNvSpPr txBox="1"/>
          <p:nvPr/>
        </p:nvSpPr>
        <p:spPr>
          <a:xfrm>
            <a:off x="4489450" y="3225800"/>
            <a:ext cx="3165475" cy="830263"/>
          </a:xfrm>
          <a:prstGeom prst="rect">
            <a:avLst/>
          </a:prstGeom>
          <a:noFill/>
        </p:spPr>
        <p:txBody>
          <a:bodyPr wrap="none">
            <a:spAutoFit/>
          </a:bodyPr>
          <a:lstStyle/>
          <a:p>
            <a:pPr>
              <a:defRPr/>
            </a:pPr>
            <a:r>
              <a:rPr lang="en-US" sz="4800" b="1" dirty="0">
                <a:solidFill>
                  <a:schemeClr val="accent2">
                    <a:lumMod val="75000"/>
                  </a:schemeClr>
                </a:solidFill>
                <a:latin typeface="Blackadder ITC" pitchFamily="82" charset="0"/>
              </a:rPr>
              <a:t>Then and Now</a:t>
            </a:r>
          </a:p>
        </p:txBody>
      </p:sp>
    </p:spTree>
    <p:extLst>
      <p:ext uri="{BB962C8B-B14F-4D97-AF65-F5344CB8AC3E}">
        <p14:creationId xmlns:p14="http://schemas.microsoft.com/office/powerpoint/2010/main" val="2399722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914400"/>
            <a:ext cx="7772400" cy="1470025"/>
          </a:xfrm>
        </p:spPr>
        <p:txBody>
          <a:bodyPr>
            <a:noAutofit/>
          </a:bodyPr>
          <a:lstStyle/>
          <a:p>
            <a:r>
              <a:rPr lang="en-ZA" sz="3600" b="1" u="sng"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Arthrodesis of subtalar joint</a:t>
            </a:r>
            <a:endParaRPr lang="en-US" sz="3600" u="sng" dirty="0">
              <a:solidFill>
                <a:srgbClr val="002060"/>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52400" y="2514600"/>
            <a:ext cx="8915400" cy="1512872"/>
          </a:xfrm>
        </p:spPr>
        <p:txBody>
          <a:bodyPr>
            <a:normAutofit lnSpcReduction="10000"/>
          </a:bodyPr>
          <a:lstStyle/>
          <a:p>
            <a:r>
              <a:rPr lang="en-ZA" b="1" i="1"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a reliable operation after failed treatment of intraarticular </a:t>
            </a:r>
            <a:r>
              <a:rPr lang="en-ZA" b="1" i="1" dirty="0" err="1">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comminuted</a:t>
            </a:r>
            <a:r>
              <a:rPr lang="en-ZA" b="1" i="1"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fracture of calcaneus</a:t>
            </a:r>
            <a:br>
              <a:rPr lang="en-US" b="1" i="1" dirty="0">
                <a:solidFill>
                  <a:srgbClr val="00206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br>
            <a:endParaRPr lang="en-US" b="1" i="1" dirty="0">
              <a:solidFill>
                <a:srgbClr val="002060"/>
              </a:solidFill>
              <a:effectLst>
                <a:outerShdw blurRad="38100" dist="38100" dir="2700000" algn="tl">
                  <a:srgbClr val="000000">
                    <a:alpha val="43137"/>
                  </a:srgbClr>
                </a:outerShdw>
              </a:effectLst>
            </a:endParaRPr>
          </a:p>
        </p:txBody>
      </p:sp>
      <p:sp>
        <p:nvSpPr>
          <p:cNvPr id="4" name="TextBox 3"/>
          <p:cNvSpPr txBox="1"/>
          <p:nvPr/>
        </p:nvSpPr>
        <p:spPr>
          <a:xfrm>
            <a:off x="685800" y="6553200"/>
            <a:ext cx="184731" cy="369332"/>
          </a:xfrm>
          <a:prstGeom prst="rect">
            <a:avLst/>
          </a:prstGeom>
          <a:noFill/>
        </p:spPr>
        <p:txBody>
          <a:bodyPr wrap="none" rtlCol="0">
            <a:spAutoFit/>
          </a:bodyPr>
          <a:lstStyle/>
          <a:p>
            <a:endParaRPr lang="en-US" dirty="0"/>
          </a:p>
        </p:txBody>
      </p:sp>
      <p:sp>
        <p:nvSpPr>
          <p:cNvPr id="5" name="TextBox 4"/>
          <p:cNvSpPr txBox="1"/>
          <p:nvPr/>
        </p:nvSpPr>
        <p:spPr>
          <a:xfrm>
            <a:off x="685800" y="5791200"/>
            <a:ext cx="5197257" cy="369332"/>
          </a:xfrm>
          <a:prstGeom prst="rect">
            <a:avLst/>
          </a:prstGeom>
          <a:noFill/>
        </p:spPr>
        <p:txBody>
          <a:bodyPr wrap="none" rtlCol="0">
            <a:spAutoFit/>
          </a:bodyPr>
          <a:lstStyle/>
          <a:p>
            <a:r>
              <a:rPr lang="en-US" dirty="0" err="1">
                <a:solidFill>
                  <a:srgbClr val="002060"/>
                </a:solidFill>
                <a:latin typeface="AngsanaUPC" panose="02020603050405020304" pitchFamily="18" charset="-34"/>
                <a:cs typeface="AngsanaUPC" panose="02020603050405020304" pitchFamily="18" charset="-34"/>
              </a:rPr>
              <a:t>Hadjichristofis</a:t>
            </a:r>
            <a:r>
              <a:rPr lang="en-US" dirty="0">
                <a:solidFill>
                  <a:srgbClr val="002060"/>
                </a:solidFill>
                <a:latin typeface="AngsanaUPC" panose="02020603050405020304" pitchFamily="18" charset="-34"/>
                <a:cs typeface="AngsanaUPC" panose="02020603050405020304" pitchFamily="18" charset="-34"/>
              </a:rPr>
              <a:t> Stelios      FCS(SA)Orth. / </a:t>
            </a:r>
            <a:r>
              <a:rPr lang="en-US" dirty="0" err="1">
                <a:solidFill>
                  <a:srgbClr val="002060"/>
                </a:solidFill>
                <a:latin typeface="AngsanaUPC" panose="02020603050405020304" pitchFamily="18" charset="-34"/>
                <a:cs typeface="AngsanaUPC" panose="02020603050405020304" pitchFamily="18" charset="-34"/>
              </a:rPr>
              <a:t>Mmed</a:t>
            </a:r>
            <a:r>
              <a:rPr lang="en-US" dirty="0">
                <a:solidFill>
                  <a:srgbClr val="002060"/>
                </a:solidFill>
                <a:latin typeface="AngsanaUPC" panose="02020603050405020304" pitchFamily="18" charset="-34"/>
                <a:cs typeface="AngsanaUPC" panose="02020603050405020304" pitchFamily="18" charset="-34"/>
              </a:rPr>
              <a:t>(WITS)Orth.             S.A.  WITS</a:t>
            </a:r>
          </a:p>
        </p:txBody>
      </p:sp>
    </p:spTree>
    <p:extLst>
      <p:ext uri="{BB962C8B-B14F-4D97-AF65-F5344CB8AC3E}">
        <p14:creationId xmlns:p14="http://schemas.microsoft.com/office/powerpoint/2010/main" val="3832474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a:latin typeface="Calibri" panose="020F0502020204030204" pitchFamily="34" charset="0"/>
                <a:ea typeface="Calibri" panose="020F0502020204030204" pitchFamily="34" charset="0"/>
                <a:cs typeface="Times New Roman" panose="02020603050405020304" pitchFamily="18" charset="0"/>
              </a:rPr>
              <a:t>Arthrodesis of subtalar joint</a:t>
            </a:r>
            <a:endParaRPr lang="en-US" dirty="0"/>
          </a:p>
        </p:txBody>
      </p:sp>
      <p:sp>
        <p:nvSpPr>
          <p:cNvPr id="3" name="Content Placeholder 2"/>
          <p:cNvSpPr>
            <a:spLocks noGrp="1"/>
          </p:cNvSpPr>
          <p:nvPr>
            <p:ph idx="1"/>
          </p:nvPr>
        </p:nvSpPr>
        <p:spPr/>
        <p:txBody>
          <a:bodyPr>
            <a:normAutofit/>
          </a:bodyPr>
          <a:lstStyle/>
          <a:p>
            <a:r>
              <a:rPr lang="en-ZA" sz="2400" b="1" dirty="0">
                <a:latin typeface="Calibri" panose="020F0502020204030204" pitchFamily="34" charset="0"/>
                <a:ea typeface="Calibri" panose="020F0502020204030204" pitchFamily="34" charset="0"/>
                <a:cs typeface="Times New Roman" panose="02020603050405020304" pitchFamily="18" charset="0"/>
              </a:rPr>
              <a:t>Eight  patients, five  in Johannesburg – South Africa January 2001 to January 2009 and three in Cyprus – March 2012 to April 2016</a:t>
            </a:r>
          </a:p>
          <a:p>
            <a:r>
              <a:rPr lang="en-ZA" sz="2400" b="1" dirty="0">
                <a:latin typeface="Calibri" panose="020F0502020204030204" pitchFamily="34" charset="0"/>
                <a:ea typeface="Calibri" panose="020F0502020204030204" pitchFamily="34" charset="0"/>
                <a:cs typeface="Times New Roman" panose="02020603050405020304" pitchFamily="18" charset="0"/>
              </a:rPr>
              <a:t>severe pain after intraarticular </a:t>
            </a:r>
            <a:r>
              <a:rPr lang="en-ZA" sz="2400" b="1" dirty="0" err="1">
                <a:latin typeface="Calibri" panose="020F0502020204030204" pitchFamily="34" charset="0"/>
                <a:ea typeface="Calibri" panose="020F0502020204030204" pitchFamily="34" charset="0"/>
                <a:cs typeface="Times New Roman" panose="02020603050405020304" pitchFamily="18" charset="0"/>
              </a:rPr>
              <a:t>comminuted</a:t>
            </a:r>
            <a:r>
              <a:rPr lang="en-ZA" sz="2400" b="1" dirty="0">
                <a:latin typeface="Calibri" panose="020F0502020204030204" pitchFamily="34" charset="0"/>
                <a:ea typeface="Calibri" panose="020F0502020204030204" pitchFamily="34" charset="0"/>
                <a:cs typeface="Times New Roman" panose="02020603050405020304" pitchFamily="18" charset="0"/>
              </a:rPr>
              <a:t>  fracture of  the calcaneus</a:t>
            </a:r>
          </a:p>
          <a:p>
            <a:r>
              <a:rPr lang="en-ZA" sz="2400" b="1" dirty="0">
                <a:latin typeface="Calibri" panose="020F0502020204030204" pitchFamily="34" charset="0"/>
                <a:ea typeface="Calibri" panose="020F0502020204030204" pitchFamily="34" charset="0"/>
                <a:cs typeface="Times New Roman" panose="02020603050405020304" pitchFamily="18" charset="0"/>
              </a:rPr>
              <a:t>severe osteoarthritis and deformity of the calcaneus</a:t>
            </a:r>
          </a:p>
          <a:p>
            <a:r>
              <a:rPr lang="en-ZA" sz="2400" b="1" dirty="0">
                <a:latin typeface="Calibri" panose="020F0502020204030204" pitchFamily="34" charset="0"/>
                <a:ea typeface="Calibri" panose="020F0502020204030204" pitchFamily="34" charset="0"/>
                <a:cs typeface="Times New Roman" panose="02020603050405020304" pitchFamily="18" charset="0"/>
              </a:rPr>
              <a:t>Initially all fractures were treated non-operatively (a year to three years after the initial injury)</a:t>
            </a:r>
          </a:p>
          <a:p>
            <a:r>
              <a:rPr lang="en-ZA" sz="2400" b="1" dirty="0">
                <a:latin typeface="Calibri" panose="020F0502020204030204" pitchFamily="34" charset="0"/>
                <a:ea typeface="Calibri" panose="020F0502020204030204" pitchFamily="34" charset="0"/>
                <a:cs typeface="Times New Roman" panose="02020603050405020304" pitchFamily="18" charset="0"/>
              </a:rPr>
              <a:t>very symptomatic and impossible to walk on an uneven surface. </a:t>
            </a:r>
          </a:p>
          <a:p>
            <a:r>
              <a:rPr lang="en-ZA" sz="2400" b="1" dirty="0">
                <a:latin typeface="Calibri" panose="020F0502020204030204" pitchFamily="34" charset="0"/>
                <a:ea typeface="Calibri" panose="020F0502020204030204" pitchFamily="34" charset="0"/>
                <a:cs typeface="Times New Roman" panose="02020603050405020304" pitchFamily="18" charset="0"/>
              </a:rPr>
              <a:t>Special shoe wear was not helpful in alleviating pain.</a:t>
            </a:r>
            <a:endParaRPr lang="en-US" sz="2400" b="1" dirty="0">
              <a:latin typeface="Calibri" panose="020F0502020204030204" pitchFamily="34" charset="0"/>
              <a:ea typeface="Calibri" panose="020F0502020204030204" pitchFamily="34" charset="0"/>
              <a:cs typeface="Times New Roman" panose="02020603050405020304" pitchFamily="18" charset="0"/>
            </a:endParaRPr>
          </a:p>
          <a:p>
            <a:endParaRPr lang="en-ZA" sz="2400" b="1" dirty="0">
              <a:latin typeface="Calibri" panose="020F0502020204030204" pitchFamily="34" charset="0"/>
              <a:ea typeface="Calibri" panose="020F0502020204030204" pitchFamily="34" charset="0"/>
              <a:cs typeface="Times New Roman" panose="02020603050405020304" pitchFamily="18" charset="0"/>
            </a:endParaRPr>
          </a:p>
          <a:p>
            <a:endParaRPr lang="en-US" sz="1800" b="1" dirty="0"/>
          </a:p>
        </p:txBody>
      </p:sp>
    </p:spTree>
    <p:extLst>
      <p:ext uri="{BB962C8B-B14F-4D97-AF65-F5344CB8AC3E}">
        <p14:creationId xmlns:p14="http://schemas.microsoft.com/office/powerpoint/2010/main" val="3844654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 y="7121"/>
            <a:ext cx="4781550" cy="2401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29200" y="0"/>
            <a:ext cx="4180318" cy="4777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6200" y="2403342"/>
            <a:ext cx="4724400" cy="3754874"/>
          </a:xfrm>
          <a:prstGeom prst="rect">
            <a:avLst/>
          </a:prstGeom>
          <a:noFill/>
        </p:spPr>
        <p:txBody>
          <a:bodyPr wrap="square" rtlCol="0">
            <a:spAutoFit/>
          </a:bodyPr>
          <a:lstStyle/>
          <a:p>
            <a:pPr algn="just"/>
            <a:r>
              <a:rPr lang="en-US" sz="1400" b="1" u="sng" dirty="0">
                <a:solidFill>
                  <a:srgbClr val="002060"/>
                </a:solidFill>
              </a:rPr>
              <a:t>Weight-bearing lateral radiograph of a healthy foot demonstrating normal alignment. </a:t>
            </a:r>
          </a:p>
          <a:p>
            <a:pPr algn="just"/>
            <a:r>
              <a:rPr lang="en-US" sz="1400" b="1" dirty="0" err="1">
                <a:solidFill>
                  <a:srgbClr val="002060"/>
                </a:solidFill>
              </a:rPr>
              <a:t>Hindfoot</a:t>
            </a:r>
            <a:r>
              <a:rPr lang="en-US" sz="1400" b="1" dirty="0">
                <a:solidFill>
                  <a:srgbClr val="002060"/>
                </a:solidFill>
              </a:rPr>
              <a:t> height (A) is measured from the most superior portion of the dome of the talus to the most plantar aspect of the calcaneus that makes contact with the ground. </a:t>
            </a:r>
          </a:p>
          <a:p>
            <a:pPr algn="just"/>
            <a:r>
              <a:rPr lang="en-US" sz="1400" b="1" dirty="0">
                <a:solidFill>
                  <a:srgbClr val="002060"/>
                </a:solidFill>
              </a:rPr>
              <a:t>To determine the </a:t>
            </a:r>
            <a:r>
              <a:rPr lang="en-US" sz="1400" b="1" dirty="0" err="1">
                <a:solidFill>
                  <a:srgbClr val="002060"/>
                </a:solidFill>
              </a:rPr>
              <a:t>talar</a:t>
            </a:r>
            <a:r>
              <a:rPr lang="en-US" sz="1400" b="1" dirty="0">
                <a:solidFill>
                  <a:srgbClr val="002060"/>
                </a:solidFill>
              </a:rPr>
              <a:t> declination angle (B), a line is drawn along the longitudinal axis of the talus, and a second line is drawn perpendicular to the first line. The </a:t>
            </a:r>
            <a:r>
              <a:rPr lang="en-US" sz="1400" b="1" dirty="0" err="1">
                <a:solidFill>
                  <a:srgbClr val="002060"/>
                </a:solidFill>
              </a:rPr>
              <a:t>talar</a:t>
            </a:r>
            <a:r>
              <a:rPr lang="en-US" sz="1400" b="1" dirty="0">
                <a:solidFill>
                  <a:srgbClr val="002060"/>
                </a:solidFill>
              </a:rPr>
              <a:t> declination angle is measured between this second line and a vertical line that is extended downward from the junction of the first two lines. </a:t>
            </a:r>
          </a:p>
          <a:p>
            <a:pPr algn="just"/>
            <a:r>
              <a:rPr lang="en-US" sz="1400" b="1" dirty="0">
                <a:solidFill>
                  <a:srgbClr val="002060"/>
                </a:solidFill>
              </a:rPr>
              <a:t>The lateral talocalcaneal angle (C) is created at the junction of a line drawn along the longitudinal axis of the talus and a line drawn along the longitudinal axis of the calcaneus. </a:t>
            </a:r>
          </a:p>
          <a:p>
            <a:pPr algn="just"/>
            <a:r>
              <a:rPr lang="en-US" sz="1400" b="1" dirty="0">
                <a:solidFill>
                  <a:srgbClr val="002060"/>
                </a:solidFill>
              </a:rPr>
              <a:t>The calcaneal pitch (D) is the angle subtended by a line drawn tangential to the plantar surface of the calcaneus and a horizontal line representing the floor.</a:t>
            </a:r>
          </a:p>
        </p:txBody>
      </p:sp>
      <p:sp>
        <p:nvSpPr>
          <p:cNvPr id="3" name="TextBox 2"/>
          <p:cNvSpPr txBox="1"/>
          <p:nvPr/>
        </p:nvSpPr>
        <p:spPr>
          <a:xfrm>
            <a:off x="5181600" y="4787703"/>
            <a:ext cx="3962400" cy="2031325"/>
          </a:xfrm>
          <a:prstGeom prst="rect">
            <a:avLst/>
          </a:prstGeom>
          <a:noFill/>
        </p:spPr>
        <p:txBody>
          <a:bodyPr wrap="square" rtlCol="0">
            <a:spAutoFit/>
          </a:bodyPr>
          <a:lstStyle/>
          <a:p>
            <a:r>
              <a:rPr lang="en-US" sz="1400" b="1" dirty="0">
                <a:solidFill>
                  <a:srgbClr val="002060"/>
                </a:solidFill>
              </a:rPr>
              <a:t>A, Weight-bearing lateral radiograph of a patient with calcaneal </a:t>
            </a:r>
            <a:r>
              <a:rPr lang="en-US" sz="1400" b="1" dirty="0" err="1">
                <a:solidFill>
                  <a:srgbClr val="002060"/>
                </a:solidFill>
              </a:rPr>
              <a:t>malunion</a:t>
            </a:r>
            <a:r>
              <a:rPr lang="en-US" sz="1400" b="1" dirty="0">
                <a:solidFill>
                  <a:srgbClr val="002060"/>
                </a:solidFill>
              </a:rPr>
              <a:t> demonstrating loss of </a:t>
            </a:r>
            <a:r>
              <a:rPr lang="en-US" sz="1400" b="1" dirty="0" err="1">
                <a:solidFill>
                  <a:srgbClr val="002060"/>
                </a:solidFill>
              </a:rPr>
              <a:t>hindfoot</a:t>
            </a:r>
            <a:r>
              <a:rPr lang="en-US" sz="1400" b="1" dirty="0">
                <a:solidFill>
                  <a:srgbClr val="002060"/>
                </a:solidFill>
              </a:rPr>
              <a:t> height, decreased calcaneal pitch, diminished talocalcaneal angle, and horizontal alignment of the talus.</a:t>
            </a:r>
          </a:p>
          <a:p>
            <a:r>
              <a:rPr lang="en-US" sz="1400" b="1" dirty="0">
                <a:solidFill>
                  <a:srgbClr val="002060"/>
                </a:solidFill>
              </a:rPr>
              <a:t>B, Axial view of the </a:t>
            </a:r>
            <a:r>
              <a:rPr lang="en-US" sz="1400" b="1" dirty="0" err="1">
                <a:solidFill>
                  <a:srgbClr val="002060"/>
                </a:solidFill>
              </a:rPr>
              <a:t>malunited</a:t>
            </a:r>
            <a:r>
              <a:rPr lang="en-US" sz="1400" b="1" dirty="0">
                <a:solidFill>
                  <a:srgbClr val="002060"/>
                </a:solidFill>
              </a:rPr>
              <a:t> calcaneus demonstrating heel widening and </a:t>
            </a:r>
            <a:r>
              <a:rPr lang="en-US" sz="1400" b="1" dirty="0" err="1">
                <a:solidFill>
                  <a:srgbClr val="002060"/>
                </a:solidFill>
              </a:rPr>
              <a:t>varus</a:t>
            </a:r>
            <a:r>
              <a:rPr lang="en-US" sz="1400" b="1" dirty="0">
                <a:solidFill>
                  <a:srgbClr val="002060"/>
                </a:solidFill>
              </a:rPr>
              <a:t> malalignment.</a:t>
            </a:r>
          </a:p>
          <a:p>
            <a:r>
              <a:rPr lang="en-US" sz="1400" b="1" dirty="0">
                <a:solidFill>
                  <a:srgbClr val="002060"/>
                </a:solidFill>
              </a:rPr>
              <a:t>C, Coronal CT scan demonstrating heel widening.</a:t>
            </a:r>
          </a:p>
        </p:txBody>
      </p:sp>
    </p:spTree>
    <p:extLst>
      <p:ext uri="{BB962C8B-B14F-4D97-AF65-F5344CB8AC3E}">
        <p14:creationId xmlns:p14="http://schemas.microsoft.com/office/powerpoint/2010/main" val="1831000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228600"/>
            <a:ext cx="9067800" cy="8696227"/>
          </a:xfrm>
          <a:prstGeom prst="rect">
            <a:avLst/>
          </a:prstGeom>
        </p:spPr>
        <p:txBody>
          <a:bodyPr wrap="square">
            <a:spAutoFit/>
          </a:bodyPr>
          <a:lstStyle/>
          <a:p>
            <a:pPr>
              <a:lnSpc>
                <a:spcPct val="115000"/>
              </a:lnSpc>
            </a:pPr>
            <a:r>
              <a:rPr lang="en-ZA" sz="2000" b="1" dirty="0">
                <a:latin typeface="Calibri" panose="020F0502020204030204" pitchFamily="34" charset="0"/>
                <a:ea typeface="Calibri" panose="020F0502020204030204" pitchFamily="34" charset="0"/>
                <a:cs typeface="Times New Roman" panose="02020603050405020304" pitchFamily="18" charset="0"/>
              </a:rPr>
              <a:t>Arthrodesis of subtalar joint – a reliable operation after failed treatment of intraarticular </a:t>
            </a:r>
            <a:r>
              <a:rPr lang="en-ZA" sz="2000" b="1" dirty="0" err="1">
                <a:latin typeface="Calibri" panose="020F0502020204030204" pitchFamily="34" charset="0"/>
                <a:ea typeface="Calibri" panose="020F0502020204030204" pitchFamily="34" charset="0"/>
                <a:cs typeface="Times New Roman" panose="02020603050405020304" pitchFamily="18" charset="0"/>
              </a:rPr>
              <a:t>comminuted</a:t>
            </a:r>
            <a:r>
              <a:rPr lang="en-ZA" sz="2000" b="1" dirty="0">
                <a:latin typeface="Calibri" panose="020F0502020204030204" pitchFamily="34" charset="0"/>
                <a:ea typeface="Calibri" panose="020F0502020204030204" pitchFamily="34" charset="0"/>
                <a:cs typeface="Times New Roman" panose="02020603050405020304" pitchFamily="18" charset="0"/>
              </a:rPr>
              <a:t>  fracture of calcaneus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r>
              <a:rPr lang="en-ZA" sz="2000" b="1" dirty="0">
                <a:latin typeface="Calibri" panose="020F0502020204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r>
              <a:rPr lang="en-ZA" sz="2000" b="1" u="sng" dirty="0">
                <a:latin typeface="Calibri" panose="020F0502020204030204" pitchFamily="34" charset="0"/>
                <a:ea typeface="Calibri" panose="020F0502020204030204" pitchFamily="34" charset="0"/>
                <a:cs typeface="Times New Roman" panose="02020603050405020304" pitchFamily="18" charset="0"/>
              </a:rPr>
              <a:t>ABSTRACT</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Eight  patients, five  in Johannesburg – South Africa January 2001 to January 2009 and three in Cyprus – March 2012 to April 2016 , with severe pain after intraarticular </a:t>
            </a:r>
            <a:r>
              <a:rPr lang="en-ZA" dirty="0" err="1">
                <a:latin typeface="Calibri" panose="020F0502020204030204" pitchFamily="34" charset="0"/>
                <a:ea typeface="Calibri" panose="020F0502020204030204" pitchFamily="34" charset="0"/>
                <a:cs typeface="Times New Roman" panose="02020603050405020304" pitchFamily="18" charset="0"/>
              </a:rPr>
              <a:t>comminuted</a:t>
            </a:r>
            <a:r>
              <a:rPr lang="en-ZA" dirty="0">
                <a:latin typeface="Calibri" panose="020F0502020204030204" pitchFamily="34" charset="0"/>
                <a:ea typeface="Calibri" panose="020F0502020204030204" pitchFamily="34" charset="0"/>
                <a:cs typeface="Times New Roman" panose="02020603050405020304" pitchFamily="18" charset="0"/>
              </a:rPr>
              <a:t>  fracture of  the calcaneus that resulted in severe osteoarthritis and deformity of the calcaneus had undergone fusion of the Subtalar joint.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All fractures were treated non-operatively initially. The   waiting time before  a decision was made for arthrodesis was from  a year to three years after the initial injury.</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They were very symptomatic and impossible to walk on an uneven surface. Special shoe wear was not helpful in alleviating pain.</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All fusions were done with open procedure elevating a flap from the lateral site. The subtalar joint  was prepared and bone grafted and at the same time the deformed calcaneus was sculptured to normal size (after the explosive fracture). The arthrodesis were stabilized and compressed with two short thread cannulated cancellous screws 6.5mm.</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After that a below knee cast was applied. The plaster was removed at six weeks.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ZA" dirty="0">
                <a:latin typeface="Calibri" panose="020F0502020204030204" pitchFamily="34" charset="0"/>
                <a:ea typeface="Calibri" panose="020F0502020204030204" pitchFamily="34" charset="0"/>
                <a:cs typeface="Times New Roman" panose="02020603050405020304" pitchFamily="18" charset="0"/>
              </a:rPr>
              <a:t>All </a:t>
            </a:r>
            <a:r>
              <a:rPr lang="en-ZA" dirty="0" err="1">
                <a:latin typeface="Calibri" panose="020F0502020204030204" pitchFamily="34" charset="0"/>
                <a:ea typeface="Calibri" panose="020F0502020204030204" pitchFamily="34" charset="0"/>
                <a:cs typeface="Times New Roman" panose="02020603050405020304" pitchFamily="18" charset="0"/>
              </a:rPr>
              <a:t>arthrodeses</a:t>
            </a:r>
            <a:r>
              <a:rPr lang="en-ZA" dirty="0">
                <a:latin typeface="Calibri" panose="020F0502020204030204" pitchFamily="34" charset="0"/>
                <a:ea typeface="Calibri" panose="020F0502020204030204" pitchFamily="34" charset="0"/>
                <a:cs typeface="Times New Roman" panose="02020603050405020304" pitchFamily="18" charset="0"/>
              </a:rPr>
              <a:t> were united within 3 months (8 to 12 weeks). No skin problems or other complications.</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r>
              <a:rPr lang="en-ZA" b="1" dirty="0">
                <a:latin typeface="Calibri" panose="020F0502020204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r>
              <a:rPr lang="en-ZA" dirty="0">
                <a:latin typeface="Calibri" panose="020F0502020204030204" pitchFamily="34" charset="0"/>
                <a:ea typeface="Calibri" panose="020F0502020204030204" pitchFamily="34" charset="0"/>
                <a:cs typeface="AdvP7B6C"/>
              </a:rPr>
              <a:t>The author did not receive any financial support related to this presentation.</a:t>
            </a:r>
            <a:endParaRPr lang="en-US" sz="16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pPr>
            <a:r>
              <a:rPr lang="en-ZA" dirty="0">
                <a:latin typeface="Calibri" panose="020F0502020204030204" pitchFamily="34" charset="0"/>
                <a:ea typeface="Calibri" panose="020F0502020204030204" pitchFamily="34" charset="0"/>
                <a:cs typeface="AdvP7B6C"/>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3468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err="1">
                <a:solidFill>
                  <a:srgbClr val="002060"/>
                </a:solidFill>
              </a:rPr>
              <a:t>Pathoanatomy</a:t>
            </a:r>
            <a:r>
              <a:rPr lang="en-US" sz="2800" b="1" dirty="0">
                <a:solidFill>
                  <a:srgbClr val="002060"/>
                </a:solidFill>
              </a:rPr>
              <a:t>  of  Calcaneal  </a:t>
            </a:r>
            <a:r>
              <a:rPr lang="en-US" sz="2800" b="1" dirty="0" err="1">
                <a:solidFill>
                  <a:srgbClr val="002060"/>
                </a:solidFill>
              </a:rPr>
              <a:t>Malunion</a:t>
            </a:r>
            <a:endParaRPr lang="en-US" sz="2800" dirty="0">
              <a:solidFill>
                <a:srgbClr val="002060"/>
              </a:solidFill>
            </a:endParaRPr>
          </a:p>
        </p:txBody>
      </p:sp>
      <p:sp>
        <p:nvSpPr>
          <p:cNvPr id="3" name="Content Placeholder 2"/>
          <p:cNvSpPr>
            <a:spLocks noGrp="1"/>
          </p:cNvSpPr>
          <p:nvPr>
            <p:ph idx="1"/>
          </p:nvPr>
        </p:nvSpPr>
        <p:spPr/>
        <p:txBody>
          <a:bodyPr>
            <a:normAutofit fontScale="77500" lnSpcReduction="20000"/>
          </a:bodyPr>
          <a:lstStyle/>
          <a:p>
            <a:r>
              <a:rPr lang="en-US" dirty="0">
                <a:solidFill>
                  <a:srgbClr val="002060"/>
                </a:solidFill>
              </a:rPr>
              <a:t>Untreated fracture and the resulting displacement lead to altered calcaneal morphology, which can be dramatic.</a:t>
            </a:r>
          </a:p>
          <a:p>
            <a:r>
              <a:rPr lang="en-US" dirty="0">
                <a:solidFill>
                  <a:srgbClr val="002060"/>
                </a:solidFill>
              </a:rPr>
              <a:t>This altered morphology affects the function of the surrounding joints and soft tissues. </a:t>
            </a:r>
          </a:p>
          <a:p>
            <a:pPr marL="0" indent="0">
              <a:buNone/>
            </a:pPr>
            <a:r>
              <a:rPr lang="en-US" b="1" u="sng" dirty="0">
                <a:solidFill>
                  <a:srgbClr val="002060"/>
                </a:solidFill>
              </a:rPr>
              <a:t>Sequelae include: </a:t>
            </a:r>
          </a:p>
          <a:p>
            <a:r>
              <a:rPr lang="en-US" dirty="0">
                <a:solidFill>
                  <a:srgbClr val="002060"/>
                </a:solidFill>
              </a:rPr>
              <a:t>loss of height, </a:t>
            </a:r>
          </a:p>
          <a:p>
            <a:r>
              <a:rPr lang="en-US" dirty="0">
                <a:solidFill>
                  <a:srgbClr val="002060"/>
                </a:solidFill>
              </a:rPr>
              <a:t>heel widening</a:t>
            </a:r>
          </a:p>
          <a:p>
            <a:r>
              <a:rPr lang="en-US" dirty="0" err="1">
                <a:solidFill>
                  <a:srgbClr val="002060"/>
                </a:solidFill>
              </a:rPr>
              <a:t>subfibular</a:t>
            </a:r>
            <a:r>
              <a:rPr lang="en-US" dirty="0">
                <a:solidFill>
                  <a:srgbClr val="002060"/>
                </a:solidFill>
              </a:rPr>
              <a:t> impingement, </a:t>
            </a:r>
          </a:p>
          <a:p>
            <a:r>
              <a:rPr lang="en-US" dirty="0">
                <a:solidFill>
                  <a:srgbClr val="002060"/>
                </a:solidFill>
              </a:rPr>
              <a:t>Calcaneocuboid joint impingement, </a:t>
            </a:r>
          </a:p>
          <a:p>
            <a:r>
              <a:rPr lang="en-US" dirty="0" err="1">
                <a:solidFill>
                  <a:srgbClr val="002060"/>
                </a:solidFill>
              </a:rPr>
              <a:t>varus</a:t>
            </a:r>
            <a:r>
              <a:rPr lang="en-US" dirty="0">
                <a:solidFill>
                  <a:srgbClr val="002060"/>
                </a:solidFill>
              </a:rPr>
              <a:t> heel, and </a:t>
            </a:r>
          </a:p>
          <a:p>
            <a:r>
              <a:rPr lang="en-US" dirty="0">
                <a:solidFill>
                  <a:srgbClr val="002060"/>
                </a:solidFill>
              </a:rPr>
              <a:t>posttraumatic arthrosis.</a:t>
            </a:r>
          </a:p>
        </p:txBody>
      </p:sp>
    </p:spTree>
    <p:extLst>
      <p:ext uri="{BB962C8B-B14F-4D97-AF65-F5344CB8AC3E}">
        <p14:creationId xmlns:p14="http://schemas.microsoft.com/office/powerpoint/2010/main" val="2804412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92162"/>
          </a:xfrm>
        </p:spPr>
        <p:txBody>
          <a:bodyPr>
            <a:normAutofit/>
          </a:bodyPr>
          <a:lstStyle/>
          <a:p>
            <a:r>
              <a:rPr lang="en-US" sz="3200" b="1" u="sng" dirty="0" err="1">
                <a:solidFill>
                  <a:srgbClr val="002060"/>
                </a:solidFill>
                <a:latin typeface="Helvetica" panose="020B0604020202020204" pitchFamily="34" charset="0"/>
              </a:rPr>
              <a:t>Malunion</a:t>
            </a:r>
            <a:r>
              <a:rPr lang="en-US" sz="3200" b="1" u="sng" dirty="0">
                <a:solidFill>
                  <a:srgbClr val="002060"/>
                </a:solidFill>
                <a:latin typeface="Helvetica" panose="020B0604020202020204" pitchFamily="34" charset="0"/>
              </a:rPr>
              <a:t> following calcaneal fracture</a:t>
            </a:r>
            <a:endParaRPr lang="en-US" sz="3200" dirty="0">
              <a:solidFill>
                <a:srgbClr val="002060"/>
              </a:solidFill>
            </a:endParaRPr>
          </a:p>
        </p:txBody>
      </p:sp>
      <p:sp>
        <p:nvSpPr>
          <p:cNvPr id="3" name="Content Placeholder 2"/>
          <p:cNvSpPr>
            <a:spLocks noGrp="1"/>
          </p:cNvSpPr>
          <p:nvPr>
            <p:ph idx="1"/>
          </p:nvPr>
        </p:nvSpPr>
        <p:spPr>
          <a:xfrm>
            <a:off x="609600" y="1143000"/>
            <a:ext cx="8229600" cy="4525963"/>
          </a:xfrm>
        </p:spPr>
        <p:txBody>
          <a:bodyPr>
            <a:normAutofit fontScale="40000" lnSpcReduction="20000"/>
          </a:bodyPr>
          <a:lstStyle/>
          <a:p>
            <a:pPr marL="0" indent="0">
              <a:lnSpc>
                <a:spcPct val="120000"/>
              </a:lnSpc>
              <a:buNone/>
            </a:pPr>
            <a:r>
              <a:rPr lang="en-US" sz="3500" b="1" dirty="0">
                <a:solidFill>
                  <a:srgbClr val="231F20"/>
                </a:solidFill>
                <a:latin typeface="Helvetica" panose="020B0604020202020204" pitchFamily="34" charset="0"/>
              </a:rPr>
              <a:t>         </a:t>
            </a:r>
            <a:r>
              <a:rPr lang="en-US" sz="4000" b="1" u="sng" dirty="0">
                <a:solidFill>
                  <a:srgbClr val="002060"/>
                </a:solidFill>
              </a:rPr>
              <a:t>The potential for disabling </a:t>
            </a:r>
            <a:r>
              <a:rPr lang="en-US" sz="4000" b="1" u="sng" dirty="0" err="1">
                <a:solidFill>
                  <a:srgbClr val="002060"/>
                </a:solidFill>
              </a:rPr>
              <a:t>malunion</a:t>
            </a:r>
            <a:r>
              <a:rPr lang="en-US" sz="4000" b="1" u="sng" dirty="0">
                <a:solidFill>
                  <a:srgbClr val="002060"/>
                </a:solidFill>
              </a:rPr>
              <a:t> following calcaneal fracture is high, </a:t>
            </a:r>
          </a:p>
          <a:p>
            <a:pPr>
              <a:lnSpc>
                <a:spcPct val="120000"/>
              </a:lnSpc>
            </a:pPr>
            <a:r>
              <a:rPr lang="en-US" sz="4000" b="1" dirty="0">
                <a:solidFill>
                  <a:srgbClr val="002060"/>
                </a:solidFill>
              </a:rPr>
              <a:t>Fracture displacement typically results in loss of </a:t>
            </a:r>
            <a:r>
              <a:rPr lang="en-US" sz="4000" b="1" dirty="0" err="1">
                <a:solidFill>
                  <a:srgbClr val="002060"/>
                </a:solidFill>
              </a:rPr>
              <a:t>hindfoot</a:t>
            </a:r>
            <a:r>
              <a:rPr lang="en-US" sz="4000" b="1" dirty="0">
                <a:solidFill>
                  <a:srgbClr val="002060"/>
                </a:solidFill>
              </a:rPr>
              <a:t> height, </a:t>
            </a:r>
            <a:r>
              <a:rPr lang="en-US" sz="4000" b="1" dirty="0" err="1">
                <a:solidFill>
                  <a:srgbClr val="002060"/>
                </a:solidFill>
              </a:rPr>
              <a:t>varus</a:t>
            </a:r>
            <a:r>
              <a:rPr lang="en-US" sz="4000" b="1" dirty="0">
                <a:solidFill>
                  <a:srgbClr val="002060"/>
                </a:solidFill>
              </a:rPr>
              <a:t> heel position, and widening of the </a:t>
            </a:r>
            <a:r>
              <a:rPr lang="en-US" sz="4000" b="1" dirty="0" err="1">
                <a:solidFill>
                  <a:srgbClr val="002060"/>
                </a:solidFill>
              </a:rPr>
              <a:t>hindfoot</a:t>
            </a:r>
            <a:r>
              <a:rPr lang="en-US" sz="4000" b="1" dirty="0">
                <a:solidFill>
                  <a:srgbClr val="002060"/>
                </a:solidFill>
              </a:rPr>
              <a:t>, with possible </a:t>
            </a:r>
            <a:r>
              <a:rPr lang="en-US" sz="4000" b="1" u="sng" dirty="0" err="1">
                <a:solidFill>
                  <a:srgbClr val="002060"/>
                </a:solidFill>
              </a:rPr>
              <a:t>subfibular</a:t>
            </a:r>
            <a:r>
              <a:rPr lang="en-US" sz="4000" b="1" u="sng" dirty="0">
                <a:solidFill>
                  <a:srgbClr val="002060"/>
                </a:solidFill>
              </a:rPr>
              <a:t> impingement </a:t>
            </a:r>
            <a:r>
              <a:rPr lang="en-US" sz="4000" b="1" dirty="0">
                <a:solidFill>
                  <a:srgbClr val="002060"/>
                </a:solidFill>
              </a:rPr>
              <a:t>and irritation of the peroneal tendon and/or sural nerve.</a:t>
            </a:r>
          </a:p>
          <a:p>
            <a:pPr>
              <a:lnSpc>
                <a:spcPct val="120000"/>
              </a:lnSpc>
            </a:pPr>
            <a:endParaRPr lang="en-US" sz="4000" b="1" dirty="0">
              <a:solidFill>
                <a:srgbClr val="002060"/>
              </a:solidFill>
            </a:endParaRPr>
          </a:p>
          <a:p>
            <a:pPr>
              <a:lnSpc>
                <a:spcPct val="120000"/>
              </a:lnSpc>
            </a:pPr>
            <a:r>
              <a:rPr lang="en-US" sz="4000" b="1" dirty="0">
                <a:solidFill>
                  <a:srgbClr val="002060"/>
                </a:solidFill>
              </a:rPr>
              <a:t>Frequently, the subtalar joint develops posttraumatic arthritis. In symptomatic patients with calcaneal </a:t>
            </a:r>
            <a:r>
              <a:rPr lang="en-US" sz="4000" b="1" dirty="0" err="1">
                <a:solidFill>
                  <a:srgbClr val="002060"/>
                </a:solidFill>
              </a:rPr>
              <a:t>malunion</a:t>
            </a:r>
            <a:r>
              <a:rPr lang="en-US" sz="4000" b="1" dirty="0">
                <a:solidFill>
                  <a:srgbClr val="002060"/>
                </a:solidFill>
              </a:rPr>
              <a:t>, systematic evaluation is required to determine </a:t>
            </a:r>
            <a:r>
              <a:rPr lang="en-US" sz="4000" b="1" dirty="0" err="1">
                <a:solidFill>
                  <a:srgbClr val="002060"/>
                </a:solidFill>
              </a:rPr>
              <a:t>thesource</a:t>
            </a:r>
            <a:r>
              <a:rPr lang="en-US" sz="4000" b="1" dirty="0">
                <a:solidFill>
                  <a:srgbClr val="002060"/>
                </a:solidFill>
              </a:rPr>
              <a:t> of pain.</a:t>
            </a:r>
          </a:p>
          <a:p>
            <a:pPr>
              <a:lnSpc>
                <a:spcPct val="120000"/>
              </a:lnSpc>
            </a:pPr>
            <a:endParaRPr lang="en-US" sz="4000" b="1" dirty="0">
              <a:solidFill>
                <a:srgbClr val="002060"/>
              </a:solidFill>
            </a:endParaRPr>
          </a:p>
          <a:p>
            <a:pPr>
              <a:lnSpc>
                <a:spcPct val="120000"/>
              </a:lnSpc>
            </a:pPr>
            <a:r>
              <a:rPr lang="en-US" sz="4000" b="1" dirty="0">
                <a:solidFill>
                  <a:srgbClr val="002060"/>
                </a:solidFill>
              </a:rPr>
              <a:t>Nonsurgical treatment, such as activity modification, bracing, orthoses, and injection, is effective in many patients.</a:t>
            </a:r>
          </a:p>
          <a:p>
            <a:pPr marL="0" indent="0">
              <a:lnSpc>
                <a:spcPct val="120000"/>
              </a:lnSpc>
              <a:buNone/>
            </a:pPr>
            <a:endParaRPr lang="en-US" sz="4000" b="1" dirty="0">
              <a:solidFill>
                <a:srgbClr val="002060"/>
              </a:solidFill>
            </a:endParaRPr>
          </a:p>
          <a:p>
            <a:pPr>
              <a:lnSpc>
                <a:spcPct val="120000"/>
              </a:lnSpc>
            </a:pPr>
            <a:r>
              <a:rPr lang="en-US" sz="4000" b="1" dirty="0">
                <a:solidFill>
                  <a:srgbClr val="002060"/>
                </a:solidFill>
              </a:rPr>
              <a:t>Surgical treatment may involve simple </a:t>
            </a:r>
            <a:r>
              <a:rPr lang="en-US" sz="4000" b="1" dirty="0" err="1">
                <a:solidFill>
                  <a:srgbClr val="002060"/>
                </a:solidFill>
              </a:rPr>
              <a:t>ostectomy</a:t>
            </a:r>
            <a:r>
              <a:rPr lang="en-US" sz="4000" b="1" dirty="0">
                <a:solidFill>
                  <a:srgbClr val="002060"/>
                </a:solidFill>
              </a:rPr>
              <a:t>, subtalar arthrodesis with or without distraction, or corrective calcaneal osteotomy.</a:t>
            </a:r>
          </a:p>
          <a:p>
            <a:pPr>
              <a:lnSpc>
                <a:spcPct val="120000"/>
              </a:lnSpc>
            </a:pPr>
            <a:endParaRPr lang="en-US" sz="4000" b="1" dirty="0">
              <a:solidFill>
                <a:srgbClr val="002060"/>
              </a:solidFill>
            </a:endParaRPr>
          </a:p>
          <a:p>
            <a:pPr>
              <a:lnSpc>
                <a:spcPct val="120000"/>
              </a:lnSpc>
            </a:pPr>
            <a:r>
              <a:rPr lang="en-US" sz="4000" b="1" dirty="0">
                <a:solidFill>
                  <a:srgbClr val="002060"/>
                </a:solidFill>
              </a:rPr>
              <a:t>A high rate of successful arthrodesis and of patient satisfaction has been reported with surgical management</a:t>
            </a:r>
          </a:p>
          <a:p>
            <a:endParaRPr lang="en-US" dirty="0"/>
          </a:p>
        </p:txBody>
      </p:sp>
    </p:spTree>
    <p:extLst>
      <p:ext uri="{BB962C8B-B14F-4D97-AF65-F5344CB8AC3E}">
        <p14:creationId xmlns:p14="http://schemas.microsoft.com/office/powerpoint/2010/main" val="20457874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200"/>
            <a:ext cx="7086600" cy="914400"/>
          </a:xfrm>
        </p:spPr>
        <p:txBody>
          <a:bodyPr>
            <a:normAutofit fontScale="90000"/>
          </a:bodyPr>
          <a:lstStyle/>
          <a:p>
            <a:r>
              <a:rPr lang="en-US" sz="3200" b="1" dirty="0"/>
              <a:t>Stephens and Sanders CT classification of </a:t>
            </a:r>
            <a:br>
              <a:rPr lang="en-US" sz="3200" b="1" dirty="0"/>
            </a:br>
            <a:r>
              <a:rPr lang="en-US" sz="3200" b="1" dirty="0"/>
              <a:t>calcaneal </a:t>
            </a:r>
            <a:r>
              <a:rPr lang="en-US" sz="3200" b="1" dirty="0" err="1"/>
              <a:t>malunion</a:t>
            </a:r>
            <a:endParaRPr lang="en-US" sz="3200" dirty="0"/>
          </a:p>
        </p:txBody>
      </p:sp>
      <p:pic>
        <p:nvPicPr>
          <p:cNvPr id="4" name="Content Placeholder 3"/>
          <p:cNvPicPr>
            <a:picLocks noGrp="1" noChangeAspect="1"/>
          </p:cNvPicPr>
          <p:nvPr>
            <p:ph idx="1"/>
          </p:nvPr>
        </p:nvPicPr>
        <p:blipFill>
          <a:blip r:embed="rId2"/>
          <a:stretch>
            <a:fillRect/>
          </a:stretch>
        </p:blipFill>
        <p:spPr>
          <a:xfrm>
            <a:off x="152400" y="1474266"/>
            <a:ext cx="8229600" cy="3299868"/>
          </a:xfrm>
          <a:prstGeom prst="rect">
            <a:avLst/>
          </a:prstGeom>
        </p:spPr>
      </p:pic>
      <p:sp>
        <p:nvSpPr>
          <p:cNvPr id="5" name="TextBox 4"/>
          <p:cNvSpPr txBox="1"/>
          <p:nvPr/>
        </p:nvSpPr>
        <p:spPr>
          <a:xfrm>
            <a:off x="25894" y="5029200"/>
            <a:ext cx="9131423" cy="1323439"/>
          </a:xfrm>
          <a:prstGeom prst="rect">
            <a:avLst/>
          </a:prstGeom>
          <a:noFill/>
        </p:spPr>
        <p:txBody>
          <a:bodyPr wrap="square" rtlCol="0">
            <a:spAutoFit/>
          </a:bodyPr>
          <a:lstStyle/>
          <a:p>
            <a:r>
              <a:rPr lang="en-US" sz="1600" b="1" dirty="0"/>
              <a:t>Stephens and Sanders CT classification of calcaneal </a:t>
            </a:r>
            <a:r>
              <a:rPr lang="en-US" sz="1600" b="1" dirty="0" err="1"/>
              <a:t>malunion</a:t>
            </a:r>
            <a:r>
              <a:rPr lang="en-US" sz="1600" b="1" dirty="0"/>
              <a:t>. A, Type I </a:t>
            </a:r>
            <a:r>
              <a:rPr lang="en-US" sz="1600" b="1" dirty="0" err="1"/>
              <a:t>malunion</a:t>
            </a:r>
            <a:r>
              <a:rPr lang="en-US" sz="1600" b="1" dirty="0"/>
              <a:t> demonstrating a large lateral wall exostosis, no malalignment, and little or no subtalar arthrosis. B, Type II </a:t>
            </a:r>
            <a:r>
              <a:rPr lang="en-US" sz="1600" b="1" dirty="0" err="1"/>
              <a:t>malunion</a:t>
            </a:r>
            <a:r>
              <a:rPr lang="en-US" sz="1600" b="1" dirty="0"/>
              <a:t> demonstrating lateral wall exostosis, significant subtalar arthrosis, and </a:t>
            </a:r>
            <a:r>
              <a:rPr lang="en-US" sz="1600" b="1" dirty="0" err="1"/>
              <a:t>varus</a:t>
            </a:r>
            <a:r>
              <a:rPr lang="en-US" sz="1600" b="1" dirty="0"/>
              <a:t> malalignment ≤10°. C, Type III </a:t>
            </a:r>
            <a:r>
              <a:rPr lang="en-US" sz="1600" b="1" dirty="0" err="1"/>
              <a:t>malunion</a:t>
            </a:r>
            <a:r>
              <a:rPr lang="en-US" sz="1600" b="1" dirty="0"/>
              <a:t> is similar to type II but with </a:t>
            </a:r>
            <a:r>
              <a:rPr lang="en-US" sz="1600" b="1" dirty="0" err="1"/>
              <a:t>varus</a:t>
            </a:r>
            <a:r>
              <a:rPr lang="en-US" sz="1600" b="1" dirty="0"/>
              <a:t> malalignment &gt;10°. D, Coronal CT scan demonstrating type III </a:t>
            </a:r>
            <a:r>
              <a:rPr lang="en-US" sz="1600" b="1" dirty="0" err="1"/>
              <a:t>malunion</a:t>
            </a:r>
            <a:r>
              <a:rPr lang="en-US" sz="1600" b="1" dirty="0"/>
              <a:t>. Post-calcaneus fracture reconstruction. </a:t>
            </a:r>
            <a:r>
              <a:rPr lang="en-US" sz="1600" b="1" i="1" dirty="0"/>
              <a:t>Foot Ankle </a:t>
            </a:r>
            <a:r>
              <a:rPr lang="en-US" sz="1600" b="1" i="1" dirty="0" err="1"/>
              <a:t>Clin</a:t>
            </a:r>
            <a:r>
              <a:rPr lang="en-US" sz="1600" b="1" i="1" dirty="0"/>
              <a:t> </a:t>
            </a:r>
            <a:r>
              <a:rPr lang="en-US" sz="1600" b="1" dirty="0"/>
              <a:t>2006;11:85-103.)</a:t>
            </a:r>
          </a:p>
        </p:txBody>
      </p:sp>
    </p:spTree>
    <p:extLst>
      <p:ext uri="{BB962C8B-B14F-4D97-AF65-F5344CB8AC3E}">
        <p14:creationId xmlns:p14="http://schemas.microsoft.com/office/powerpoint/2010/main" val="14787280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55000" lnSpcReduction="20000"/>
          </a:bodyPr>
          <a:lstStyle/>
          <a:p>
            <a:pPr>
              <a:lnSpc>
                <a:spcPct val="170000"/>
              </a:lnSpc>
            </a:pP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All fusions were done with open procedure </a:t>
            </a:r>
            <a:r>
              <a:rPr lang="en-ZA"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elevating a flap from the lateral site. </a:t>
            </a: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The subtalar joint  was prepared and bone grafted and at the same time the deformed calcaneus was sculptured to normal size (after the explosive fracture). </a:t>
            </a:r>
            <a:endParaRPr lang="en-US" dirty="0">
              <a:solidFill>
                <a:srgbClr val="002060"/>
              </a:solidFill>
            </a:endParaRPr>
          </a:p>
          <a:p>
            <a:pPr>
              <a:lnSpc>
                <a:spcPct val="170000"/>
              </a:lnSpc>
            </a:pPr>
            <a:r>
              <a:rPr lang="en-US" dirty="0" err="1">
                <a:solidFill>
                  <a:srgbClr val="002060"/>
                </a:solidFill>
              </a:rPr>
              <a:t>subfibular</a:t>
            </a:r>
            <a:r>
              <a:rPr lang="en-US" dirty="0">
                <a:solidFill>
                  <a:srgbClr val="002060"/>
                </a:solidFill>
              </a:rPr>
              <a:t> impingement was cleared</a:t>
            </a:r>
            <a:endPar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70000"/>
              </a:lnSpc>
            </a:pP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The arthrodesis were stabilized and compressed with two short thread cannulated cancellous screws 6.5mm.</a:t>
            </a:r>
            <a:endPar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70000"/>
              </a:lnSpc>
            </a:pP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After that a below knee cast was applied. The plaster was removed at six weeks.</a:t>
            </a:r>
            <a:endParaRPr lang="en-US" sz="280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70000"/>
              </a:lnSpc>
            </a:pP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All </a:t>
            </a:r>
            <a:r>
              <a:rPr lang="en-ZA" dirty="0" err="1">
                <a:solidFill>
                  <a:srgbClr val="002060"/>
                </a:solidFill>
                <a:latin typeface="Calibri" panose="020F0502020204030204" pitchFamily="34" charset="0"/>
                <a:ea typeface="Calibri" panose="020F0502020204030204" pitchFamily="34" charset="0"/>
                <a:cs typeface="Times New Roman" panose="02020603050405020304" pitchFamily="18" charset="0"/>
              </a:rPr>
              <a:t>arthrodeses</a:t>
            </a:r>
            <a:r>
              <a:rPr lang="en-ZA" dirty="0">
                <a:solidFill>
                  <a:srgbClr val="002060"/>
                </a:solidFill>
                <a:latin typeface="Calibri" panose="020F0502020204030204" pitchFamily="34" charset="0"/>
                <a:ea typeface="Calibri" panose="020F0502020204030204" pitchFamily="34" charset="0"/>
                <a:cs typeface="Times New Roman" panose="02020603050405020304" pitchFamily="18" charset="0"/>
              </a:rPr>
              <a:t> were united within 3 months (8 to 12 weeks). No skin problems or other complications.</a:t>
            </a:r>
            <a:endParaRPr lang="en-US" dirty="0">
              <a:solidFill>
                <a:srgbClr val="002060"/>
              </a:solidFill>
            </a:endParaRPr>
          </a:p>
        </p:txBody>
      </p:sp>
    </p:spTree>
    <p:extLst>
      <p:ext uri="{BB962C8B-B14F-4D97-AF65-F5344CB8AC3E}">
        <p14:creationId xmlns:p14="http://schemas.microsoft.com/office/powerpoint/2010/main" val="3229598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6000"/>
          </a:blip>
          <a:srcRect/>
          <a:tile tx="0" ty="0" sx="100000" sy="100000" flip="none" algn="tl"/>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47158" y="0"/>
            <a:ext cx="4696842" cy="6262456"/>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0"/>
            <a:ext cx="4696842" cy="6262456"/>
          </a:xfrm>
          <a:prstGeom prst="rect">
            <a:avLst/>
          </a:prstGeom>
        </p:spPr>
      </p:pic>
      <p:sp>
        <p:nvSpPr>
          <p:cNvPr id="5" name="Rectangle 4"/>
          <p:cNvSpPr/>
          <p:nvPr/>
        </p:nvSpPr>
        <p:spPr>
          <a:xfrm>
            <a:off x="0" y="5791200"/>
            <a:ext cx="9144000" cy="1066800"/>
          </a:xfrm>
          <a:prstGeom prst="rect">
            <a:avLst/>
          </a:prstGeom>
          <a:blipFill dpi="0" rotWithShape="1">
            <a:blip r:embed="rId5"/>
            <a:srcRec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76200" y="5862935"/>
            <a:ext cx="8991600" cy="923330"/>
          </a:xfrm>
          <a:prstGeom prst="rect">
            <a:avLst/>
          </a:prstGeom>
          <a:noFill/>
        </p:spPr>
        <p:txBody>
          <a:bodyPr wrap="square" rtlCol="0">
            <a:spAutoFit/>
          </a:bodyPr>
          <a:lstStyle/>
          <a:p>
            <a:r>
              <a:rPr lang="en-US" b="1" dirty="0"/>
              <a:t>This is the same approach  I am using  for reconstruction of intraarticular fractures of the  </a:t>
            </a:r>
            <a:r>
              <a:rPr lang="en-US" b="1" dirty="0" err="1"/>
              <a:t>calcaneus.If</a:t>
            </a:r>
            <a:r>
              <a:rPr lang="en-US" b="1" dirty="0"/>
              <a:t> is done properly it is a very safe and does not give any wound problems. Out of the three cases  done in Cyprus the two were heavy smokers and one diabetic.</a:t>
            </a:r>
          </a:p>
        </p:txBody>
      </p:sp>
    </p:spTree>
    <p:extLst>
      <p:ext uri="{BB962C8B-B14F-4D97-AF65-F5344CB8AC3E}">
        <p14:creationId xmlns:p14="http://schemas.microsoft.com/office/powerpoint/2010/main" val="1750057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62000"/>
            <a:ext cx="5039615" cy="3347207"/>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916539" y="-25153"/>
            <a:ext cx="5219323" cy="347244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3962400" y="3472441"/>
            <a:ext cx="5181600" cy="3386313"/>
          </a:xfrm>
          <a:prstGeom prst="rect">
            <a:avLst/>
          </a:prstGeom>
        </p:spPr>
      </p:pic>
    </p:spTree>
    <p:extLst>
      <p:ext uri="{BB962C8B-B14F-4D97-AF65-F5344CB8AC3E}">
        <p14:creationId xmlns:p14="http://schemas.microsoft.com/office/powerpoint/2010/main" val="1928700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37" y="0"/>
            <a:ext cx="4038600" cy="302895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6887" y="143614"/>
            <a:ext cx="3847114" cy="288533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6276" y="1"/>
            <a:ext cx="2271712" cy="3028950"/>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37" y="3216184"/>
            <a:ext cx="2731363" cy="3641816"/>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72837" y="3303106"/>
            <a:ext cx="2671164" cy="3561552"/>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76600" y="3233774"/>
            <a:ext cx="2723163" cy="3630884"/>
          </a:xfrm>
          <a:prstGeom prst="rect">
            <a:avLst/>
          </a:prstGeom>
        </p:spPr>
      </p:pic>
    </p:spTree>
    <p:extLst>
      <p:ext uri="{BB962C8B-B14F-4D97-AF65-F5344CB8AC3E}">
        <p14:creationId xmlns:p14="http://schemas.microsoft.com/office/powerpoint/2010/main" val="25131690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76200"/>
            <a:ext cx="3505199" cy="4673598"/>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32928" y="-1"/>
            <a:ext cx="5080001" cy="381000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1" y="3721223"/>
            <a:ext cx="4182369" cy="3136777"/>
          </a:xfrm>
          <a:prstGeom prst="rect">
            <a:avLst/>
          </a:prstGeom>
        </p:spPr>
      </p:pic>
    </p:spTree>
    <p:extLst>
      <p:ext uri="{BB962C8B-B14F-4D97-AF65-F5344CB8AC3E}">
        <p14:creationId xmlns:p14="http://schemas.microsoft.com/office/powerpoint/2010/main" val="7111941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7310298" cy="305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8756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13252" y="0"/>
            <a:ext cx="5943600" cy="3446780"/>
          </a:xfrm>
          <a:prstGeom prst="rect">
            <a:avLst/>
          </a:prstGeom>
        </p:spPr>
      </p:pic>
      <p:pic>
        <p:nvPicPr>
          <p:cNvPr id="3" name="Picture 2"/>
          <p:cNvPicPr/>
          <p:nvPr/>
        </p:nvPicPr>
        <p:blipFill>
          <a:blip r:embed="rId3"/>
          <a:stretch>
            <a:fillRect/>
          </a:stretch>
        </p:blipFill>
        <p:spPr>
          <a:xfrm>
            <a:off x="-23191" y="3411220"/>
            <a:ext cx="5943600" cy="3446780"/>
          </a:xfrm>
          <a:prstGeom prst="rect">
            <a:avLst/>
          </a:prstGeom>
        </p:spPr>
      </p:pic>
    </p:spTree>
    <p:extLst>
      <p:ext uri="{BB962C8B-B14F-4D97-AF65-F5344CB8AC3E}">
        <p14:creationId xmlns:p14="http://schemas.microsoft.com/office/powerpoint/2010/main" val="1978400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47158" y="0"/>
            <a:ext cx="4696842" cy="626245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96842" cy="6262456"/>
          </a:xfrm>
          <a:prstGeom prst="rect">
            <a:avLst/>
          </a:prstGeom>
        </p:spPr>
      </p:pic>
    </p:spTree>
    <p:extLst>
      <p:ext uri="{BB962C8B-B14F-4D97-AF65-F5344CB8AC3E}">
        <p14:creationId xmlns:p14="http://schemas.microsoft.com/office/powerpoint/2010/main" val="569537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76400" y="304800"/>
            <a:ext cx="5638800" cy="5215954"/>
          </a:xfrm>
          <a:prstGeom prst="rect">
            <a:avLst/>
          </a:prstGeom>
        </p:spPr>
      </p:pic>
      <p:sp>
        <p:nvSpPr>
          <p:cNvPr id="3" name="Rectangle 2"/>
          <p:cNvSpPr/>
          <p:nvPr/>
        </p:nvSpPr>
        <p:spPr>
          <a:xfrm>
            <a:off x="67322" y="5715000"/>
            <a:ext cx="9076678" cy="1015663"/>
          </a:xfrm>
          <a:prstGeom prst="rect">
            <a:avLst/>
          </a:prstGeom>
        </p:spPr>
        <p:txBody>
          <a:bodyPr wrap="square">
            <a:spAutoFit/>
          </a:bodyPr>
          <a:lstStyle/>
          <a:p>
            <a:r>
              <a:rPr lang="en-US" sz="1200" b="1" i="1" u="sng" dirty="0">
                <a:latin typeface="Times New Roman" panose="02020603050405020304" pitchFamily="18" charset="0"/>
              </a:rPr>
              <a:t>Computed tomography–based classification of displaced intra-articular calcaneal fractures</a:t>
            </a:r>
            <a:r>
              <a:rPr lang="en-US" sz="1200" b="1" i="1" dirty="0">
                <a:latin typeface="Times New Roman" panose="02020603050405020304" pitchFamily="18" charset="0"/>
              </a:rPr>
              <a:t>.  The first drawing shows the lateral (A), central (B), and medial (C) fracture lines. Type I (not shown) = nondisplaced calcaneal fracture. Type II = DIACF with a single displaced primary fracture line in the posterior facet. Type III = DIACF with two displaced fracture lines into the posterior facet. Type IV = comminuted DIACF with three or more displaced fracture lines in the posterior facet. This classification is prognostic (P = 0.06).2 (Adapted with permission from Sanders R: Intra-articular fractures of the calcaneus: Present state </a:t>
            </a:r>
            <a:r>
              <a:rPr lang="en-US" sz="1200" b="1" i="1" dirty="0" err="1">
                <a:latin typeface="Times New Roman" panose="02020603050405020304" pitchFamily="18" charset="0"/>
              </a:rPr>
              <a:t>ofthe</a:t>
            </a:r>
            <a:r>
              <a:rPr lang="en-US" sz="1200" b="1" i="1" dirty="0">
                <a:latin typeface="Times New Roman" panose="02020603050405020304" pitchFamily="18" charset="0"/>
              </a:rPr>
              <a:t> art. J </a:t>
            </a:r>
            <a:r>
              <a:rPr lang="en-US" sz="1200" b="1" i="1" dirty="0" err="1">
                <a:latin typeface="Times New Roman" panose="02020603050405020304" pitchFamily="18" charset="0"/>
              </a:rPr>
              <a:t>Orthop</a:t>
            </a:r>
            <a:r>
              <a:rPr lang="en-US" sz="1200" b="1" i="1" dirty="0">
                <a:latin typeface="Times New Roman" panose="02020603050405020304" pitchFamily="18" charset="0"/>
              </a:rPr>
              <a:t> Trauma 1992;6:252-265.)</a:t>
            </a:r>
            <a:endParaRPr lang="en-US" sz="1200" b="1" i="1" dirty="0"/>
          </a:p>
        </p:txBody>
      </p:sp>
    </p:spTree>
    <p:extLst>
      <p:ext uri="{BB962C8B-B14F-4D97-AF65-F5344CB8AC3E}">
        <p14:creationId xmlns:p14="http://schemas.microsoft.com/office/powerpoint/2010/main" val="1799431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4888" y="38470"/>
            <a:ext cx="4667990" cy="622398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696842" cy="6262456"/>
          </a:xfrm>
          <a:prstGeom prst="rect">
            <a:avLst/>
          </a:prstGeom>
        </p:spPr>
      </p:pic>
    </p:spTree>
    <p:extLst>
      <p:ext uri="{BB962C8B-B14F-4D97-AF65-F5344CB8AC3E}">
        <p14:creationId xmlns:p14="http://schemas.microsoft.com/office/powerpoint/2010/main" val="7011715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TM10001115[[fn=Parcel]]</Template>
  <TotalTime>17297</TotalTime>
  <Words>910</Words>
  <Application>Microsoft Office PowerPoint</Application>
  <PresentationFormat>On-screen Show (4:3)</PresentationFormat>
  <Paragraphs>65</Paragraphs>
  <Slides>18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AdvP7B6C</vt:lpstr>
      <vt:lpstr>Algerian</vt:lpstr>
      <vt:lpstr>AngsanaUPC</vt:lpstr>
      <vt:lpstr>Arial</vt:lpstr>
      <vt:lpstr>Bell MT</vt:lpstr>
      <vt:lpstr>Blackadder ITC</vt:lpstr>
      <vt:lpstr>Calibri</vt:lpstr>
      <vt:lpstr>Helvetica</vt:lpstr>
      <vt:lpstr>Times New Roman</vt:lpstr>
      <vt:lpstr>Office Theme</vt:lpstr>
      <vt:lpstr>PowerPoint Presentation</vt:lpstr>
      <vt:lpstr>Arthrodesis of subtalar joint</vt:lpstr>
      <vt:lpstr>Arthrodesis of subtalar joint</vt:lpstr>
      <vt:lpstr>PowerPoint Presentation</vt:lpstr>
      <vt:lpstr>PowerPoint Presentation</vt:lpstr>
      <vt:lpstr>Pathoanatomy  of  Calcaneal  Malunion</vt:lpstr>
      <vt:lpstr>Malunion following calcaneal fracture</vt:lpstr>
      <vt:lpstr>Stephens and Sanders CT classification of  calcaneal malunion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Server</dc:creator>
  <cp:lastModifiedBy>STELIOSH</cp:lastModifiedBy>
  <cp:revision>23</cp:revision>
  <dcterms:created xsi:type="dcterms:W3CDTF">2016-05-20T15:41:48Z</dcterms:created>
  <dcterms:modified xsi:type="dcterms:W3CDTF">2016-09-18T15:41:50Z</dcterms:modified>
</cp:coreProperties>
</file>