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78" r:id="rId2"/>
    <p:sldId id="288" r:id="rId3"/>
    <p:sldId id="281" r:id="rId4"/>
    <p:sldId id="282" r:id="rId5"/>
    <p:sldId id="276" r:id="rId6"/>
    <p:sldId id="269" r:id="rId7"/>
    <p:sldId id="268" r:id="rId8"/>
    <p:sldId id="267" r:id="rId9"/>
    <p:sldId id="284" r:id="rId10"/>
    <p:sldId id="266" r:id="rId11"/>
    <p:sldId id="265" r:id="rId12"/>
    <p:sldId id="264" r:id="rId13"/>
    <p:sldId id="285" r:id="rId14"/>
    <p:sldId id="260" r:id="rId15"/>
    <p:sldId id="258" r:id="rId16"/>
    <p:sldId id="257" r:id="rId17"/>
    <p:sldId id="274" r:id="rId18"/>
    <p:sldId id="275" r:id="rId19"/>
    <p:sldId id="273" r:id="rId20"/>
    <p:sldId id="272" r:id="rId21"/>
    <p:sldId id="271" r:id="rId22"/>
    <p:sldId id="287" r:id="rId23"/>
    <p:sldId id="279" r:id="rId24"/>
    <p:sldId id="286"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6120C-A6A7-4D76-A3F2-2063C885FAA3}" type="datetimeFigureOut">
              <a:rPr lang="en-US" smtClean="0"/>
              <a:t>30-Nov-17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594A2-002F-4441-B63E-C6EE379E93A5}" type="slidenum">
              <a:rPr lang="en-US" smtClean="0"/>
              <a:t>‹#›</a:t>
            </a:fld>
            <a:endParaRPr lang="en-US"/>
          </a:p>
        </p:txBody>
      </p:sp>
    </p:spTree>
    <p:extLst>
      <p:ext uri="{BB962C8B-B14F-4D97-AF65-F5344CB8AC3E}">
        <p14:creationId xmlns:p14="http://schemas.microsoft.com/office/powerpoint/2010/main" val="294934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82330A-7042-4D56-A8A3-7003F9E2BF24}" type="datetimeFigureOut">
              <a:rPr lang="en-ZA" smtClean="0"/>
              <a:t>2017/11/30</a:t>
            </a:fld>
            <a:endParaRPr lang="en-Z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Z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DDB12-2AA4-49E8-8BDD-F13841D04A5F}"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82330A-7042-4D56-A8A3-7003F9E2BF24}" type="datetimeFigureOut">
              <a:rPr lang="en-ZA" smtClean="0"/>
              <a:t>2017/11/30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CDDB12-2AA4-49E8-8BDD-F13841D04A5F}"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82330A-7042-4D56-A8A3-7003F9E2BF24}" type="datetimeFigureOut">
              <a:rPr lang="en-ZA" smtClean="0"/>
              <a:t>2017/11/30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CDDB12-2AA4-49E8-8BDD-F13841D04A5F}"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82330A-7042-4D56-A8A3-7003F9E2BF24}" type="datetimeFigureOut">
              <a:rPr lang="en-ZA" smtClean="0"/>
              <a:t>2017/11/30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CDDB12-2AA4-49E8-8BDD-F13841D04A5F}" type="slidenum">
              <a:rPr lang="en-ZA" smtClean="0"/>
              <a:t>‹#›</a:t>
            </a:fld>
            <a:endParaRPr lang="en-ZA"/>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982330A-7042-4D56-A8A3-7003F9E2BF24}" type="datetimeFigureOut">
              <a:rPr lang="en-ZA" smtClean="0"/>
              <a:t>2017/11/30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9CDDB12-2AA4-49E8-8BDD-F13841D04A5F}" type="slidenum">
              <a:rPr lang="en-ZA" smtClean="0"/>
              <a:t>‹#›</a:t>
            </a:fld>
            <a:endParaRPr lang="en-Z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82330A-7042-4D56-A8A3-7003F9E2BF24}" type="datetimeFigureOut">
              <a:rPr lang="en-ZA" smtClean="0"/>
              <a:t>2017/11/30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9CDDB12-2AA4-49E8-8BDD-F13841D04A5F}" type="slidenum">
              <a:rPr lang="en-ZA" smtClean="0"/>
              <a:t>‹#›</a:t>
            </a:fld>
            <a:endParaRPr lang="en-ZA"/>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82330A-7042-4D56-A8A3-7003F9E2BF24}" type="datetimeFigureOut">
              <a:rPr lang="en-ZA" smtClean="0"/>
              <a:t>2017/11/30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9CDDB12-2AA4-49E8-8BDD-F13841D04A5F}" type="slidenum">
              <a:rPr lang="en-ZA" smtClean="0"/>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82330A-7042-4D56-A8A3-7003F9E2BF24}" type="datetimeFigureOut">
              <a:rPr lang="en-ZA" smtClean="0"/>
              <a:t>2017/11/30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9CDDB12-2AA4-49E8-8BDD-F13841D04A5F}" type="slidenum">
              <a:rPr lang="en-ZA" smtClean="0"/>
              <a:t>‹#›</a:t>
            </a:fld>
            <a:endParaRPr lang="en-ZA"/>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330A-7042-4D56-A8A3-7003F9E2BF24}" type="datetimeFigureOut">
              <a:rPr lang="en-ZA" smtClean="0"/>
              <a:t>2017/11/30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9CDDB12-2AA4-49E8-8BDD-F13841D04A5F}"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982330A-7042-4D56-A8A3-7003F9E2BF24}" type="datetimeFigureOut">
              <a:rPr lang="en-ZA" smtClean="0"/>
              <a:t>2017/11/30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9CDDB12-2AA4-49E8-8BDD-F13841D04A5F}" type="slidenum">
              <a:rPr lang="en-ZA" smtClean="0"/>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82330A-7042-4D56-A8A3-7003F9E2BF24}" type="datetimeFigureOut">
              <a:rPr lang="en-ZA" smtClean="0"/>
              <a:t>2017/11/30</a:t>
            </a:fld>
            <a:endParaRPr lang="en-Z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Z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CDDB12-2AA4-49E8-8BDD-F13841D04A5F}" type="slidenum">
              <a:rPr lang="en-ZA" smtClean="0"/>
              <a:t>‹#›</a:t>
            </a:fld>
            <a:endParaRPr lang="en-Z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82330A-7042-4D56-A8A3-7003F9E2BF24}" type="datetimeFigureOut">
              <a:rPr lang="en-ZA" smtClean="0"/>
              <a:t>2017/11/30</a:t>
            </a:fld>
            <a:endParaRPr lang="en-Z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Z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CDDB12-2AA4-49E8-8BDD-F13841D04A5F}"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060848"/>
            <a:ext cx="8486619" cy="1323439"/>
          </a:xfrm>
          <a:prstGeom prst="rect">
            <a:avLst/>
          </a:prstGeom>
          <a:noFill/>
        </p:spPr>
        <p:txBody>
          <a:bodyPr wrap="none" rtlCol="0">
            <a:spAutoFit/>
          </a:bodyPr>
          <a:lstStyle/>
          <a:p>
            <a:r>
              <a:rPr lang="en-US" dirty="0">
                <a:latin typeface="Aharoni" pitchFamily="2" charset="-79"/>
                <a:cs typeface="Aharoni" pitchFamily="2" charset="-79"/>
              </a:rPr>
              <a:t> </a:t>
            </a:r>
            <a:r>
              <a:rPr lang="en-US" sz="2000" dirty="0">
                <a:solidFill>
                  <a:schemeClr val="bg2">
                    <a:lumMod val="25000"/>
                  </a:schemeClr>
                </a:solidFill>
                <a:latin typeface="Algerian" pitchFamily="82" charset="0"/>
                <a:cs typeface="Aharoni" pitchFamily="2" charset="-79"/>
              </a:rPr>
              <a:t>THE PREVALENCE OF OSTEOPOROSIS IN PRIMARY OSTEOARTHRITIS. </a:t>
            </a:r>
          </a:p>
          <a:p>
            <a:r>
              <a:rPr lang="en-US" sz="2000" dirty="0">
                <a:solidFill>
                  <a:schemeClr val="bg2">
                    <a:lumMod val="25000"/>
                  </a:schemeClr>
                </a:solidFill>
                <a:latin typeface="Algerian" pitchFamily="82" charset="0"/>
                <a:cs typeface="Aharoni" pitchFamily="2" charset="-79"/>
              </a:rPr>
              <a:t>                       </a:t>
            </a:r>
          </a:p>
          <a:p>
            <a:r>
              <a:rPr lang="en-US" sz="2000" dirty="0">
                <a:solidFill>
                  <a:schemeClr val="bg2">
                    <a:lumMod val="25000"/>
                  </a:schemeClr>
                </a:solidFill>
                <a:latin typeface="Algerian" pitchFamily="82" charset="0"/>
                <a:cs typeface="Aharoni" pitchFamily="2" charset="-79"/>
              </a:rPr>
              <a:t>                      PRACTICAL AND THEORETICAL SIGNIFICANCE</a:t>
            </a:r>
            <a:br>
              <a:rPr lang="en-US" sz="2000" dirty="0">
                <a:solidFill>
                  <a:schemeClr val="bg2">
                    <a:lumMod val="25000"/>
                  </a:schemeClr>
                </a:solidFill>
                <a:latin typeface="Algerian" pitchFamily="82" charset="0"/>
                <a:cs typeface="Aharoni" pitchFamily="2" charset="-79"/>
              </a:rPr>
            </a:br>
            <a:endParaRPr lang="en-US" sz="2000" dirty="0">
              <a:solidFill>
                <a:schemeClr val="bg2">
                  <a:lumMod val="25000"/>
                </a:schemeClr>
              </a:solidFill>
              <a:latin typeface="Algerian" pitchFamily="82" charset="0"/>
            </a:endParaRPr>
          </a:p>
        </p:txBody>
      </p:sp>
      <p:sp>
        <p:nvSpPr>
          <p:cNvPr id="4" name="TextBox 3"/>
          <p:cNvSpPr txBox="1"/>
          <p:nvPr/>
        </p:nvSpPr>
        <p:spPr>
          <a:xfrm>
            <a:off x="323528" y="5445224"/>
            <a:ext cx="6045245" cy="1015663"/>
          </a:xfrm>
          <a:prstGeom prst="rect">
            <a:avLst/>
          </a:prstGeom>
          <a:noFill/>
        </p:spPr>
        <p:txBody>
          <a:bodyPr wrap="none" rtlCol="0">
            <a:spAutoFit/>
          </a:bodyPr>
          <a:lstStyle/>
          <a:p>
            <a:r>
              <a:rPr lang="en-US" b="1" dirty="0" err="1">
                <a:solidFill>
                  <a:schemeClr val="bg2">
                    <a:lumMod val="25000"/>
                  </a:schemeClr>
                </a:solidFill>
              </a:rPr>
              <a:t>Dr</a:t>
            </a:r>
            <a:r>
              <a:rPr lang="en-US" b="1" dirty="0">
                <a:solidFill>
                  <a:schemeClr val="bg2">
                    <a:lumMod val="25000"/>
                  </a:schemeClr>
                </a:solidFill>
              </a:rPr>
              <a:t> </a:t>
            </a:r>
            <a:r>
              <a:rPr lang="en-US" b="1" dirty="0" err="1">
                <a:solidFill>
                  <a:schemeClr val="bg2">
                    <a:lumMod val="25000"/>
                  </a:schemeClr>
                </a:solidFill>
              </a:rPr>
              <a:t>Hadjichristofis</a:t>
            </a:r>
            <a:r>
              <a:rPr lang="en-US" b="1" dirty="0">
                <a:solidFill>
                  <a:schemeClr val="bg2">
                    <a:lumMod val="25000"/>
                  </a:schemeClr>
                </a:solidFill>
              </a:rPr>
              <a:t> </a:t>
            </a:r>
            <a:r>
              <a:rPr lang="en-US" b="1" dirty="0" err="1">
                <a:solidFill>
                  <a:schemeClr val="bg2">
                    <a:lumMod val="25000"/>
                  </a:schemeClr>
                </a:solidFill>
              </a:rPr>
              <a:t>Stelios</a:t>
            </a:r>
            <a:r>
              <a:rPr lang="en-US" b="1" dirty="0">
                <a:solidFill>
                  <a:schemeClr val="bg2">
                    <a:lumMod val="25000"/>
                  </a:schemeClr>
                </a:solidFill>
              </a:rPr>
              <a:t>   </a:t>
            </a:r>
            <a:r>
              <a:rPr lang="en-US" sz="1200" b="1" dirty="0">
                <a:solidFill>
                  <a:schemeClr val="bg2">
                    <a:lumMod val="25000"/>
                  </a:schemeClr>
                </a:solidFill>
              </a:rPr>
              <a:t>FCS(SA)Orth. /  </a:t>
            </a:r>
            <a:r>
              <a:rPr lang="en-US" sz="1200" b="1" dirty="0" err="1">
                <a:solidFill>
                  <a:schemeClr val="bg2">
                    <a:lumMod val="25000"/>
                  </a:schemeClr>
                </a:solidFill>
              </a:rPr>
              <a:t>MMed</a:t>
            </a:r>
            <a:r>
              <a:rPr lang="en-US" sz="1200" b="1" dirty="0">
                <a:solidFill>
                  <a:schemeClr val="bg2">
                    <a:lumMod val="25000"/>
                  </a:schemeClr>
                </a:solidFill>
              </a:rPr>
              <a:t>(WITS)Orth. </a:t>
            </a:r>
            <a:r>
              <a:rPr lang="en-US" sz="1400" b="1" dirty="0">
                <a:solidFill>
                  <a:schemeClr val="bg2">
                    <a:lumMod val="25000"/>
                  </a:schemeClr>
                </a:solidFill>
              </a:rPr>
              <a:t>  </a:t>
            </a:r>
          </a:p>
          <a:p>
            <a:r>
              <a:rPr lang="en-US" sz="1400" b="1" dirty="0">
                <a:solidFill>
                  <a:schemeClr val="bg2">
                    <a:lumMod val="25000"/>
                  </a:schemeClr>
                </a:solidFill>
              </a:rPr>
              <a:t>                                       South  Africa . University of Witwatersrand</a:t>
            </a:r>
          </a:p>
          <a:p>
            <a:r>
              <a:rPr lang="en-US" sz="1400" b="1" dirty="0">
                <a:solidFill>
                  <a:schemeClr val="bg2">
                    <a:lumMod val="25000"/>
                  </a:schemeClr>
                </a:solidFill>
              </a:rPr>
              <a:t>                                        Master Degree Thesis</a:t>
            </a:r>
          </a:p>
          <a:p>
            <a:r>
              <a:rPr lang="en-US" sz="1400" b="1" dirty="0">
                <a:solidFill>
                  <a:schemeClr val="bg2">
                    <a:lumMod val="25000"/>
                  </a:schemeClr>
                </a:solidFill>
              </a:rPr>
              <a:t>                                                                                </a:t>
            </a:r>
          </a:p>
        </p:txBody>
      </p:sp>
    </p:spTree>
    <p:extLst>
      <p:ext uri="{BB962C8B-B14F-4D97-AF65-F5344CB8AC3E}">
        <p14:creationId xmlns:p14="http://schemas.microsoft.com/office/powerpoint/2010/main" val="321810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Hadji Upstairs\Pictures\osteoporosis\Image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69890" y="455623"/>
            <a:ext cx="5805265" cy="4695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3207" y="188640"/>
            <a:ext cx="5237331" cy="34163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a:solidFill>
                  <a:schemeClr val="bg2">
                    <a:lumMod val="25000"/>
                  </a:schemeClr>
                </a:solidFill>
              </a:rPr>
              <a:t>Block diagram of the 66 patients 53 females </a:t>
            </a:r>
          </a:p>
          <a:p>
            <a:r>
              <a:rPr lang="en-US" b="1" dirty="0">
                <a:solidFill>
                  <a:schemeClr val="bg2">
                    <a:lumMod val="25000"/>
                  </a:schemeClr>
                </a:solidFill>
              </a:rPr>
              <a:t>and 13 males with primary osteoarthritis</a:t>
            </a:r>
          </a:p>
          <a:p>
            <a:r>
              <a:rPr lang="en-US" b="1" dirty="0">
                <a:solidFill>
                  <a:schemeClr val="bg2">
                    <a:lumMod val="25000"/>
                  </a:schemeClr>
                </a:solidFill>
              </a:rPr>
              <a:t>undergoing Total Hip Replacement.</a:t>
            </a:r>
          </a:p>
          <a:p>
            <a:r>
              <a:rPr lang="en-US" b="1" dirty="0">
                <a:solidFill>
                  <a:schemeClr val="bg2">
                    <a:lumMod val="25000"/>
                  </a:schemeClr>
                </a:solidFill>
              </a:rPr>
              <a:t>                   --------------</a:t>
            </a:r>
          </a:p>
          <a:p>
            <a:endParaRPr lang="en-US" b="1" dirty="0">
              <a:solidFill>
                <a:schemeClr val="bg2">
                  <a:lumMod val="25000"/>
                </a:schemeClr>
              </a:solidFill>
            </a:endParaRPr>
          </a:p>
          <a:p>
            <a:r>
              <a:rPr lang="en-US" b="1" dirty="0">
                <a:solidFill>
                  <a:schemeClr val="bg2">
                    <a:lumMod val="25000"/>
                  </a:schemeClr>
                </a:solidFill>
              </a:rPr>
              <a:t>  A : Total number of patients = 66 (100%)</a:t>
            </a:r>
          </a:p>
          <a:p>
            <a:r>
              <a:rPr lang="en-US" b="1" dirty="0">
                <a:solidFill>
                  <a:schemeClr val="bg2">
                    <a:lumMod val="25000"/>
                  </a:schemeClr>
                </a:solidFill>
              </a:rPr>
              <a:t>  B : Patients with Normal bone = 36 (54.5%)</a:t>
            </a:r>
          </a:p>
          <a:p>
            <a:r>
              <a:rPr lang="en-US" b="1" dirty="0">
                <a:solidFill>
                  <a:schemeClr val="bg2">
                    <a:lumMod val="25000"/>
                  </a:schemeClr>
                </a:solidFill>
              </a:rPr>
              <a:t>  C : Patients with Abnormal bone. </a:t>
            </a:r>
          </a:p>
          <a:p>
            <a:r>
              <a:rPr lang="en-US" b="1" dirty="0">
                <a:solidFill>
                  <a:schemeClr val="bg2">
                    <a:lumMod val="25000"/>
                  </a:schemeClr>
                </a:solidFill>
              </a:rPr>
              <a:t>       </a:t>
            </a:r>
            <a:r>
              <a:rPr lang="en-US" b="1" dirty="0" err="1">
                <a:solidFill>
                  <a:schemeClr val="bg2">
                    <a:lumMod val="25000"/>
                  </a:schemeClr>
                </a:solidFill>
              </a:rPr>
              <a:t>Osteopenic</a:t>
            </a:r>
            <a:r>
              <a:rPr lang="en-US" b="1" dirty="0">
                <a:solidFill>
                  <a:schemeClr val="bg2">
                    <a:lumMod val="25000"/>
                  </a:schemeClr>
                </a:solidFill>
              </a:rPr>
              <a:t> and osteoporotic patients =</a:t>
            </a:r>
          </a:p>
          <a:p>
            <a:r>
              <a:rPr lang="en-US" b="1" dirty="0">
                <a:solidFill>
                  <a:schemeClr val="bg2">
                    <a:lumMod val="25000"/>
                  </a:schemeClr>
                </a:solidFill>
              </a:rPr>
              <a:t>       30 (45.5%).</a:t>
            </a:r>
          </a:p>
          <a:p>
            <a:r>
              <a:rPr lang="en-US" b="1" dirty="0">
                <a:solidFill>
                  <a:schemeClr val="bg2">
                    <a:lumMod val="25000"/>
                  </a:schemeClr>
                </a:solidFill>
              </a:rPr>
              <a:t>  D : Osteoporotic patients =16 (24.2%)</a:t>
            </a:r>
          </a:p>
          <a:p>
            <a:r>
              <a:rPr lang="en-US" b="1" dirty="0">
                <a:solidFill>
                  <a:schemeClr val="bg2">
                    <a:lumMod val="25000"/>
                  </a:schemeClr>
                </a:solidFill>
              </a:rPr>
              <a:t>  E  : </a:t>
            </a:r>
            <a:r>
              <a:rPr lang="en-US" b="1" dirty="0" err="1">
                <a:solidFill>
                  <a:schemeClr val="bg2">
                    <a:lumMod val="25000"/>
                  </a:schemeClr>
                </a:solidFill>
              </a:rPr>
              <a:t>Osteopenic</a:t>
            </a:r>
            <a:r>
              <a:rPr lang="en-US" b="1" dirty="0">
                <a:solidFill>
                  <a:schemeClr val="bg2">
                    <a:lumMod val="25000"/>
                  </a:schemeClr>
                </a:solidFill>
              </a:rPr>
              <a:t> patients = 14 (21.2%)</a:t>
            </a:r>
          </a:p>
        </p:txBody>
      </p:sp>
    </p:spTree>
    <p:extLst>
      <p:ext uri="{BB962C8B-B14F-4D97-AF65-F5344CB8AC3E}">
        <p14:creationId xmlns:p14="http://schemas.microsoft.com/office/powerpoint/2010/main" val="212099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C:\Users\Hadji Upstairs\Pictures\osteoporosis\Imag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5682" y="802313"/>
            <a:ext cx="5400600" cy="402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9237" y="313249"/>
            <a:ext cx="5168403" cy="5078313"/>
          </a:xfrm>
          <a:prstGeom prst="rect">
            <a:avLst/>
          </a:prstGeom>
          <a:noFill/>
        </p:spPr>
        <p:txBody>
          <a:bodyPr wrap="none" rtlCol="0">
            <a:spAutoFit/>
          </a:bodyPr>
          <a:lstStyle/>
          <a:p>
            <a:r>
              <a:rPr lang="en-US" b="1" dirty="0">
                <a:solidFill>
                  <a:schemeClr val="bg2">
                    <a:lumMod val="25000"/>
                  </a:schemeClr>
                </a:solidFill>
              </a:rPr>
              <a:t>Block diagram grouping 53 postmenopausal</a:t>
            </a:r>
          </a:p>
          <a:p>
            <a:r>
              <a:rPr lang="en-US" b="1" dirty="0">
                <a:solidFill>
                  <a:schemeClr val="bg2">
                    <a:lumMod val="25000"/>
                  </a:schemeClr>
                </a:solidFill>
              </a:rPr>
              <a:t>Women with primary osteoarthritis </a:t>
            </a:r>
          </a:p>
          <a:p>
            <a:r>
              <a:rPr lang="en-US" b="1" dirty="0">
                <a:solidFill>
                  <a:schemeClr val="bg2">
                    <a:lumMod val="25000"/>
                  </a:schemeClr>
                </a:solidFill>
              </a:rPr>
              <a:t>undergoing Total Hip Replacement by </a:t>
            </a:r>
          </a:p>
          <a:p>
            <a:r>
              <a:rPr lang="en-US" b="1" dirty="0">
                <a:solidFill>
                  <a:schemeClr val="bg2">
                    <a:lumMod val="25000"/>
                  </a:schemeClr>
                </a:solidFill>
              </a:rPr>
              <a:t>severity of bone disease. Male patients </a:t>
            </a:r>
          </a:p>
          <a:p>
            <a:r>
              <a:rPr lang="en-US" b="1" dirty="0">
                <a:solidFill>
                  <a:schemeClr val="bg2">
                    <a:lumMod val="25000"/>
                  </a:schemeClr>
                </a:solidFill>
              </a:rPr>
              <a:t>not included in this diagram in order to </a:t>
            </a:r>
          </a:p>
          <a:p>
            <a:r>
              <a:rPr lang="en-US" b="1" dirty="0">
                <a:solidFill>
                  <a:schemeClr val="bg2">
                    <a:lumMod val="25000"/>
                  </a:schemeClr>
                </a:solidFill>
              </a:rPr>
              <a:t>more accurately reflect the findings in the</a:t>
            </a:r>
          </a:p>
          <a:p>
            <a:r>
              <a:rPr lang="en-US" b="1" dirty="0">
                <a:solidFill>
                  <a:schemeClr val="bg2">
                    <a:lumMod val="25000"/>
                  </a:schemeClr>
                </a:solidFill>
              </a:rPr>
              <a:t>female group.</a:t>
            </a:r>
          </a:p>
          <a:p>
            <a:r>
              <a:rPr lang="en-US" b="1" dirty="0">
                <a:solidFill>
                  <a:schemeClr val="bg2">
                    <a:lumMod val="25000"/>
                  </a:schemeClr>
                </a:solidFill>
              </a:rPr>
              <a:t>             -------------------------</a:t>
            </a:r>
          </a:p>
          <a:p>
            <a:r>
              <a:rPr lang="en-US" b="1" dirty="0">
                <a:solidFill>
                  <a:schemeClr val="bg2">
                    <a:lumMod val="25000"/>
                  </a:schemeClr>
                </a:solidFill>
              </a:rPr>
              <a:t>             A : Total number of patients = 53</a:t>
            </a:r>
          </a:p>
          <a:p>
            <a:r>
              <a:rPr lang="en-US" b="1" dirty="0">
                <a:solidFill>
                  <a:schemeClr val="bg2">
                    <a:lumMod val="25000"/>
                  </a:schemeClr>
                </a:solidFill>
              </a:rPr>
              <a:t>             B : Number of patients with normal </a:t>
            </a:r>
          </a:p>
          <a:p>
            <a:r>
              <a:rPr lang="en-US" b="1" dirty="0">
                <a:solidFill>
                  <a:schemeClr val="bg2">
                    <a:lumMod val="25000"/>
                  </a:schemeClr>
                </a:solidFill>
              </a:rPr>
              <a:t>                  bone = 27 (51%) </a:t>
            </a:r>
          </a:p>
          <a:p>
            <a:r>
              <a:rPr lang="en-US" b="1" dirty="0">
                <a:solidFill>
                  <a:schemeClr val="bg2">
                    <a:lumMod val="25000"/>
                  </a:schemeClr>
                </a:solidFill>
              </a:rPr>
              <a:t>             C : Patients with abnormal bone. </a:t>
            </a:r>
          </a:p>
          <a:p>
            <a:r>
              <a:rPr lang="en-US" b="1" dirty="0">
                <a:solidFill>
                  <a:schemeClr val="bg2">
                    <a:lumMod val="25000"/>
                  </a:schemeClr>
                </a:solidFill>
              </a:rPr>
              <a:t>                  </a:t>
            </a:r>
            <a:r>
              <a:rPr lang="en-US" b="1" dirty="0" err="1">
                <a:solidFill>
                  <a:schemeClr val="bg2">
                    <a:lumMod val="25000"/>
                  </a:schemeClr>
                </a:solidFill>
              </a:rPr>
              <a:t>Osteopenic</a:t>
            </a:r>
            <a:r>
              <a:rPr lang="en-US" b="1" dirty="0">
                <a:solidFill>
                  <a:schemeClr val="bg2">
                    <a:lumMod val="25000"/>
                  </a:schemeClr>
                </a:solidFill>
              </a:rPr>
              <a:t> plus osteoporotic </a:t>
            </a:r>
          </a:p>
          <a:p>
            <a:r>
              <a:rPr lang="en-US" b="1" dirty="0">
                <a:solidFill>
                  <a:schemeClr val="bg2">
                    <a:lumMod val="25000"/>
                  </a:schemeClr>
                </a:solidFill>
              </a:rPr>
              <a:t>                  patients = 26  (49.1 %)</a:t>
            </a:r>
          </a:p>
          <a:p>
            <a:r>
              <a:rPr lang="en-US" b="1" dirty="0">
                <a:solidFill>
                  <a:schemeClr val="bg2">
                    <a:lumMod val="25000"/>
                  </a:schemeClr>
                </a:solidFill>
              </a:rPr>
              <a:t>              D : Osteoporotic </a:t>
            </a:r>
            <a:r>
              <a:rPr lang="en-US" b="1" dirty="0" err="1">
                <a:solidFill>
                  <a:schemeClr val="bg2">
                    <a:lumMod val="25000"/>
                  </a:schemeClr>
                </a:solidFill>
              </a:rPr>
              <a:t>poatients</a:t>
            </a:r>
            <a:r>
              <a:rPr lang="en-US" b="1" dirty="0">
                <a:solidFill>
                  <a:schemeClr val="bg2">
                    <a:lumMod val="25000"/>
                  </a:schemeClr>
                </a:solidFill>
              </a:rPr>
              <a:t> = 14 </a:t>
            </a:r>
          </a:p>
          <a:p>
            <a:r>
              <a:rPr lang="en-US" b="1" dirty="0">
                <a:solidFill>
                  <a:schemeClr val="bg2">
                    <a:lumMod val="25000"/>
                  </a:schemeClr>
                </a:solidFill>
              </a:rPr>
              <a:t>                    (26.4 %)</a:t>
            </a:r>
          </a:p>
          <a:p>
            <a:r>
              <a:rPr lang="en-US" b="1" dirty="0">
                <a:solidFill>
                  <a:schemeClr val="bg2">
                    <a:lumMod val="25000"/>
                  </a:schemeClr>
                </a:solidFill>
              </a:rPr>
              <a:t>              E : </a:t>
            </a:r>
            <a:r>
              <a:rPr lang="en-US" b="1" dirty="0" err="1">
                <a:solidFill>
                  <a:schemeClr val="bg2">
                    <a:lumMod val="25000"/>
                  </a:schemeClr>
                </a:solidFill>
              </a:rPr>
              <a:t>Olsteopenic</a:t>
            </a:r>
            <a:r>
              <a:rPr lang="en-US" b="1" dirty="0">
                <a:solidFill>
                  <a:schemeClr val="bg2">
                    <a:lumMod val="25000"/>
                  </a:schemeClr>
                </a:solidFill>
              </a:rPr>
              <a:t> patients =12</a:t>
            </a:r>
          </a:p>
          <a:p>
            <a:r>
              <a:rPr lang="en-US" b="1" dirty="0">
                <a:solidFill>
                  <a:schemeClr val="bg2">
                    <a:lumMod val="25000"/>
                  </a:schemeClr>
                </a:solidFill>
              </a:rPr>
              <a:t>                   (22.6 %)</a:t>
            </a:r>
          </a:p>
        </p:txBody>
      </p:sp>
    </p:spTree>
    <p:extLst>
      <p:ext uri="{BB962C8B-B14F-4D97-AF65-F5344CB8AC3E}">
        <p14:creationId xmlns:p14="http://schemas.microsoft.com/office/powerpoint/2010/main" val="3221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dji Upstairs\Pictures\osteoporosis\Image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6156176" cy="53037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5013176"/>
            <a:ext cx="6819496" cy="1015663"/>
          </a:xfrm>
          <a:prstGeom prst="rect">
            <a:avLst/>
          </a:prstGeom>
          <a:noFill/>
        </p:spPr>
        <p:txBody>
          <a:bodyPr wrap="none" rtlCol="0">
            <a:spAutoFit/>
          </a:bodyPr>
          <a:lstStyle/>
          <a:p>
            <a:r>
              <a:rPr lang="en-US" sz="2000" b="1" i="1" dirty="0">
                <a:solidFill>
                  <a:schemeClr val="bg2">
                    <a:lumMod val="25000"/>
                  </a:schemeClr>
                </a:solidFill>
                <a:latin typeface="Agency FB" pitchFamily="34" charset="0"/>
                <a:cs typeface="Aharoni" pitchFamily="2" charset="-79"/>
              </a:rPr>
              <a:t>Bone Mineral Density (BMD)of the Lumbar spine of the 66 patients </a:t>
            </a:r>
          </a:p>
          <a:p>
            <a:r>
              <a:rPr lang="en-US" sz="2000" b="1" i="1" dirty="0">
                <a:solidFill>
                  <a:schemeClr val="bg2">
                    <a:lumMod val="25000"/>
                  </a:schemeClr>
                </a:solidFill>
                <a:latin typeface="Agency FB" pitchFamily="34" charset="0"/>
                <a:cs typeface="Aharoni" pitchFamily="2" charset="-79"/>
              </a:rPr>
              <a:t>(present series) above the age of 50 years with primary osteoarthritis (53 </a:t>
            </a:r>
          </a:p>
          <a:p>
            <a:r>
              <a:rPr lang="en-US" sz="2000" b="1" i="1" dirty="0">
                <a:solidFill>
                  <a:schemeClr val="bg2">
                    <a:lumMod val="25000"/>
                  </a:schemeClr>
                </a:solidFill>
                <a:latin typeface="Agency FB" pitchFamily="34" charset="0"/>
                <a:cs typeface="Aharoni" pitchFamily="2" charset="-79"/>
              </a:rPr>
              <a:t>Females and 13 males) compared to Reference database.</a:t>
            </a:r>
          </a:p>
        </p:txBody>
      </p:sp>
      <p:sp>
        <p:nvSpPr>
          <p:cNvPr id="7" name="TextBox 6"/>
          <p:cNvSpPr txBox="1"/>
          <p:nvPr/>
        </p:nvSpPr>
        <p:spPr>
          <a:xfrm>
            <a:off x="6156177" y="5934670"/>
            <a:ext cx="2993127" cy="923330"/>
          </a:xfrm>
          <a:prstGeom prst="rect">
            <a:avLst/>
          </a:prstGeom>
          <a:noFill/>
        </p:spPr>
        <p:txBody>
          <a:bodyPr wrap="none" rtlCol="0">
            <a:spAutoFit/>
          </a:bodyPr>
          <a:lstStyle/>
          <a:p>
            <a:r>
              <a:rPr lang="en-US" b="1" dirty="0">
                <a:solidFill>
                  <a:schemeClr val="bg2">
                    <a:lumMod val="25000"/>
                  </a:schemeClr>
                </a:solidFill>
                <a:latin typeface="Agency FB" pitchFamily="34" charset="0"/>
                <a:cs typeface="Aharoni" pitchFamily="2" charset="-79"/>
              </a:rPr>
              <a:t>Shaded Areas: </a:t>
            </a:r>
          </a:p>
          <a:p>
            <a:r>
              <a:rPr lang="en-US" b="1" dirty="0">
                <a:solidFill>
                  <a:schemeClr val="bg2">
                    <a:lumMod val="25000"/>
                  </a:schemeClr>
                </a:solidFill>
                <a:latin typeface="Agency FB" pitchFamily="34" charset="0"/>
                <a:cs typeface="Aharoni" pitchFamily="2" charset="-79"/>
              </a:rPr>
              <a:t>Dark represents  +2SD above mean</a:t>
            </a:r>
          </a:p>
          <a:p>
            <a:r>
              <a:rPr lang="en-US" b="1" dirty="0">
                <a:solidFill>
                  <a:schemeClr val="bg2">
                    <a:lumMod val="25000"/>
                  </a:schemeClr>
                </a:solidFill>
                <a:latin typeface="Agency FB" pitchFamily="34" charset="0"/>
                <a:cs typeface="Aharoni" pitchFamily="2" charset="-79"/>
              </a:rPr>
              <a:t>Light represents – 2SD below mean</a:t>
            </a:r>
          </a:p>
        </p:txBody>
      </p:sp>
    </p:spTree>
    <p:extLst>
      <p:ext uri="{BB962C8B-B14F-4D97-AF65-F5344CB8AC3E}">
        <p14:creationId xmlns:p14="http://schemas.microsoft.com/office/powerpoint/2010/main" val="389734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83" y="116632"/>
            <a:ext cx="4780476" cy="70788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a:solidFill>
                  <a:schemeClr val="accent4">
                    <a:lumMod val="75000"/>
                  </a:schemeClr>
                </a:solidFill>
                <a:latin typeface="Agency FB" pitchFamily="34" charset="0"/>
              </a:rPr>
              <a:t>Comparison of body weight in osteoarthritic patients</a:t>
            </a:r>
          </a:p>
          <a:p>
            <a:r>
              <a:rPr lang="en-US" sz="2000" b="1" dirty="0">
                <a:solidFill>
                  <a:schemeClr val="accent4">
                    <a:lumMod val="75000"/>
                  </a:schemeClr>
                </a:solidFill>
                <a:latin typeface="Agency FB" pitchFamily="34" charset="0"/>
              </a:rPr>
              <a:t>With different T-scores on DEXA measurements</a:t>
            </a:r>
          </a:p>
        </p:txBody>
      </p:sp>
      <p:sp>
        <p:nvSpPr>
          <p:cNvPr id="4" name="TextBox 3"/>
          <p:cNvSpPr txBox="1"/>
          <p:nvPr/>
        </p:nvSpPr>
        <p:spPr>
          <a:xfrm>
            <a:off x="4200018" y="1700808"/>
            <a:ext cx="4943982" cy="2308324"/>
          </a:xfrm>
          <a:prstGeom prst="rect">
            <a:avLst/>
          </a:prstGeom>
          <a:noFill/>
        </p:spPr>
        <p:txBody>
          <a:bodyPr wrap="none" rtlCol="0">
            <a:spAutoFit/>
          </a:bodyPr>
          <a:lstStyle/>
          <a:p>
            <a:r>
              <a:rPr lang="en-US" dirty="0">
                <a:solidFill>
                  <a:schemeClr val="accent4">
                    <a:lumMod val="75000"/>
                  </a:schemeClr>
                </a:solidFill>
                <a:latin typeface="Aharoni" pitchFamily="2" charset="-79"/>
                <a:cs typeface="Aharoni" pitchFamily="2" charset="-79"/>
              </a:rPr>
              <a:t>Group A:10 patients T-score &lt; 2SD</a:t>
            </a:r>
          </a:p>
          <a:p>
            <a:r>
              <a:rPr lang="en-US" dirty="0">
                <a:solidFill>
                  <a:schemeClr val="accent4">
                    <a:lumMod val="75000"/>
                  </a:schemeClr>
                </a:solidFill>
                <a:latin typeface="Aharoni" pitchFamily="2" charset="-79"/>
                <a:cs typeface="Aharoni" pitchFamily="2" charset="-79"/>
              </a:rPr>
              <a:t>                                MBW = 60+/-11,5kg</a:t>
            </a:r>
          </a:p>
          <a:p>
            <a:endParaRPr lang="en-US" dirty="0">
              <a:solidFill>
                <a:schemeClr val="accent4">
                  <a:lumMod val="75000"/>
                </a:schemeClr>
              </a:solidFill>
              <a:latin typeface="Aharoni" pitchFamily="2" charset="-79"/>
              <a:cs typeface="Aharoni" pitchFamily="2" charset="-79"/>
            </a:endParaRPr>
          </a:p>
          <a:p>
            <a:r>
              <a:rPr lang="en-US" dirty="0">
                <a:solidFill>
                  <a:schemeClr val="accent4">
                    <a:lumMod val="75000"/>
                  </a:schemeClr>
                </a:solidFill>
                <a:latin typeface="Aharoni" pitchFamily="2" charset="-79"/>
                <a:cs typeface="Aharoni" pitchFamily="2" charset="-79"/>
              </a:rPr>
              <a:t>Group B:12 patients T-score -1SD to -2SD</a:t>
            </a:r>
          </a:p>
          <a:p>
            <a:r>
              <a:rPr lang="en-US" dirty="0">
                <a:solidFill>
                  <a:schemeClr val="accent4">
                    <a:lumMod val="75000"/>
                  </a:schemeClr>
                </a:solidFill>
                <a:latin typeface="Aharoni" pitchFamily="2" charset="-79"/>
                <a:cs typeface="Aharoni" pitchFamily="2" charset="-79"/>
              </a:rPr>
              <a:t>                                MWB = 70+/- 10 kg </a:t>
            </a:r>
          </a:p>
          <a:p>
            <a:endParaRPr lang="en-US" dirty="0">
              <a:solidFill>
                <a:schemeClr val="accent4">
                  <a:lumMod val="75000"/>
                </a:schemeClr>
              </a:solidFill>
              <a:latin typeface="Aharoni" pitchFamily="2" charset="-79"/>
              <a:cs typeface="Aharoni" pitchFamily="2" charset="-79"/>
            </a:endParaRPr>
          </a:p>
          <a:p>
            <a:r>
              <a:rPr lang="en-US" dirty="0">
                <a:solidFill>
                  <a:schemeClr val="accent4">
                    <a:lumMod val="75000"/>
                  </a:schemeClr>
                </a:solidFill>
                <a:latin typeface="Aharoni" pitchFamily="2" charset="-79"/>
                <a:cs typeface="Aharoni" pitchFamily="2" charset="-79"/>
              </a:rPr>
              <a:t>Group C:31 patients T-score &gt; -1SD </a:t>
            </a:r>
            <a:r>
              <a:rPr lang="en-US" sz="1200" dirty="0">
                <a:solidFill>
                  <a:schemeClr val="accent4">
                    <a:lumMod val="75000"/>
                  </a:schemeClr>
                </a:solidFill>
                <a:latin typeface="Aharoni" pitchFamily="2" charset="-79"/>
                <a:cs typeface="Aharoni" pitchFamily="2" charset="-79"/>
              </a:rPr>
              <a:t>(normal bone) </a:t>
            </a:r>
          </a:p>
          <a:p>
            <a:r>
              <a:rPr lang="en-US" sz="1200" dirty="0">
                <a:solidFill>
                  <a:schemeClr val="accent4">
                    <a:lumMod val="75000"/>
                  </a:schemeClr>
                </a:solidFill>
                <a:latin typeface="Aharoni" pitchFamily="2" charset="-79"/>
                <a:cs typeface="Aharoni" pitchFamily="2" charset="-79"/>
              </a:rPr>
              <a:t>                                                  </a:t>
            </a:r>
            <a:r>
              <a:rPr lang="en-US" dirty="0">
                <a:solidFill>
                  <a:schemeClr val="accent4">
                    <a:lumMod val="75000"/>
                  </a:schemeClr>
                </a:solidFill>
                <a:latin typeface="Aharoni" pitchFamily="2" charset="-79"/>
                <a:cs typeface="Aharoni" pitchFamily="2" charset="-79"/>
              </a:rPr>
              <a:t>MWB = 75 +/- 12 kg</a:t>
            </a:r>
          </a:p>
        </p:txBody>
      </p:sp>
      <p:sp>
        <p:nvSpPr>
          <p:cNvPr id="5" name="TextBox 4"/>
          <p:cNvSpPr txBox="1"/>
          <p:nvPr/>
        </p:nvSpPr>
        <p:spPr>
          <a:xfrm>
            <a:off x="617451" y="4797152"/>
            <a:ext cx="8459367" cy="1200329"/>
          </a:xfrm>
          <a:prstGeom prst="rect">
            <a:avLst/>
          </a:prstGeom>
          <a:noFill/>
        </p:spPr>
        <p:txBody>
          <a:bodyPr wrap="none" rtlCol="0">
            <a:spAutoFit/>
          </a:bodyPr>
          <a:lstStyle/>
          <a:p>
            <a:r>
              <a:rPr lang="en-US" b="1" i="1" dirty="0">
                <a:solidFill>
                  <a:schemeClr val="accent4">
                    <a:lumMod val="75000"/>
                  </a:schemeClr>
                </a:solidFill>
              </a:rPr>
              <a:t>The mean body weight in group A was significantly lower than in Group C</a:t>
            </a:r>
          </a:p>
          <a:p>
            <a:r>
              <a:rPr lang="en-US" b="1" i="1" dirty="0">
                <a:solidFill>
                  <a:schemeClr val="accent4">
                    <a:lumMod val="75000"/>
                  </a:schemeClr>
                </a:solidFill>
              </a:rPr>
              <a:t>(p-value = 0.0007; z-test)</a:t>
            </a:r>
          </a:p>
          <a:p>
            <a:r>
              <a:rPr lang="en-US" b="1" i="1" dirty="0">
                <a:solidFill>
                  <a:schemeClr val="accent4">
                    <a:lumMod val="75000"/>
                  </a:schemeClr>
                </a:solidFill>
              </a:rPr>
              <a:t>The mean body weight of the patients in Group B tended to be higher </a:t>
            </a:r>
          </a:p>
          <a:p>
            <a:r>
              <a:rPr lang="en-US" b="1" i="1" dirty="0">
                <a:solidFill>
                  <a:schemeClr val="accent4">
                    <a:lumMod val="75000"/>
                  </a:schemeClr>
                </a:solidFill>
              </a:rPr>
              <a:t>That in Group A and lower than that in Group C. </a:t>
            </a:r>
          </a:p>
        </p:txBody>
      </p:sp>
      <p:pic>
        <p:nvPicPr>
          <p:cNvPr id="6" name="Picture 2" descr="C:\Users\Hadji Upstairs\Pictures\osteoporosis\Image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6582" y="1227175"/>
            <a:ext cx="3502026" cy="330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5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dji Upstairs\Pictures\osteoporosis\Image1-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4877" y="1425080"/>
            <a:ext cx="3456384" cy="32914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467380"/>
            <a:ext cx="7359707"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800" b="1" dirty="0">
                <a:solidFill>
                  <a:schemeClr val="accent1">
                    <a:lumMod val="75000"/>
                  </a:schemeClr>
                </a:solidFill>
                <a:latin typeface="Agency FB" pitchFamily="34" charset="0"/>
              </a:rPr>
              <a:t>Spinal bone mineral density in patients with low &amp; high CCT</a:t>
            </a:r>
          </a:p>
        </p:txBody>
      </p:sp>
      <p:sp>
        <p:nvSpPr>
          <p:cNvPr id="3" name="TextBox 2"/>
          <p:cNvSpPr txBox="1"/>
          <p:nvPr/>
        </p:nvSpPr>
        <p:spPr>
          <a:xfrm>
            <a:off x="3419872" y="1585930"/>
            <a:ext cx="5820824" cy="1754326"/>
          </a:xfrm>
          <a:prstGeom prst="rect">
            <a:avLst/>
          </a:prstGeom>
          <a:noFill/>
        </p:spPr>
        <p:txBody>
          <a:bodyPr wrap="none" rtlCol="0">
            <a:spAutoFit/>
          </a:bodyPr>
          <a:lstStyle/>
          <a:p>
            <a:r>
              <a:rPr lang="en-US" dirty="0"/>
              <a:t> </a:t>
            </a:r>
            <a:r>
              <a:rPr lang="en-US" b="1" i="1" dirty="0">
                <a:solidFill>
                  <a:schemeClr val="accent1">
                    <a:lumMod val="75000"/>
                  </a:schemeClr>
                </a:solidFill>
                <a:latin typeface="Arial Rounded MT Bold" pitchFamily="34" charset="0"/>
              </a:rPr>
              <a:t>The group of fifty-three postmenopausal  women</a:t>
            </a:r>
          </a:p>
          <a:p>
            <a:r>
              <a:rPr lang="en-US" b="1" i="1" dirty="0">
                <a:solidFill>
                  <a:schemeClr val="accent1">
                    <a:lumMod val="75000"/>
                  </a:schemeClr>
                </a:solidFill>
                <a:latin typeface="Arial Rounded MT Bold" pitchFamily="34" charset="0"/>
              </a:rPr>
              <a:t>  With primary osteoarthritis of the hip was </a:t>
            </a:r>
          </a:p>
          <a:p>
            <a:r>
              <a:rPr lang="en-US" b="1" i="1" dirty="0">
                <a:solidFill>
                  <a:schemeClr val="accent1">
                    <a:lumMod val="75000"/>
                  </a:schemeClr>
                </a:solidFill>
                <a:latin typeface="Arial Rounded MT Bold" pitchFamily="34" charset="0"/>
              </a:rPr>
              <a:t>  Subdivided into two groups according to CCT</a:t>
            </a:r>
          </a:p>
          <a:p>
            <a:r>
              <a:rPr lang="en-US" b="1" i="1" dirty="0">
                <a:solidFill>
                  <a:schemeClr val="accent1">
                    <a:lumMod val="75000"/>
                  </a:schemeClr>
                </a:solidFill>
                <a:latin typeface="Arial Rounded MT Bold" pitchFamily="34" charset="0"/>
              </a:rPr>
              <a:t>  measurements of the second metacarpals. The</a:t>
            </a:r>
          </a:p>
          <a:p>
            <a:r>
              <a:rPr lang="en-US" b="1" i="1" dirty="0">
                <a:solidFill>
                  <a:schemeClr val="accent1">
                    <a:lumMod val="75000"/>
                  </a:schemeClr>
                </a:solidFill>
                <a:latin typeface="Arial Rounded MT Bold" pitchFamily="34" charset="0"/>
              </a:rPr>
              <a:t>  two groups were compared for any significant</a:t>
            </a:r>
          </a:p>
          <a:p>
            <a:r>
              <a:rPr lang="en-US" b="1" i="1" dirty="0">
                <a:solidFill>
                  <a:schemeClr val="accent1">
                    <a:lumMod val="75000"/>
                  </a:schemeClr>
                </a:solidFill>
                <a:latin typeface="Arial Rounded MT Bold" pitchFamily="34" charset="0"/>
              </a:rPr>
              <a:t>  Difference in BMD in the Lumbar spine. </a:t>
            </a:r>
          </a:p>
        </p:txBody>
      </p:sp>
      <p:sp>
        <p:nvSpPr>
          <p:cNvPr id="4" name="TextBox 3"/>
          <p:cNvSpPr txBox="1"/>
          <p:nvPr/>
        </p:nvSpPr>
        <p:spPr>
          <a:xfrm>
            <a:off x="3451075" y="3577642"/>
            <a:ext cx="5541902" cy="1600438"/>
          </a:xfrm>
          <a:prstGeom prst="rect">
            <a:avLst/>
          </a:prstGeom>
          <a:noFill/>
        </p:spPr>
        <p:txBody>
          <a:bodyPr wrap="none" rtlCol="0">
            <a:spAutoFit/>
          </a:bodyPr>
          <a:lstStyle/>
          <a:p>
            <a:r>
              <a:rPr lang="en-US" sz="1600" b="1" u="sng" dirty="0">
                <a:solidFill>
                  <a:schemeClr val="accent1">
                    <a:lumMod val="75000"/>
                  </a:schemeClr>
                </a:solidFill>
              </a:rPr>
              <a:t>Group A:</a:t>
            </a:r>
            <a:r>
              <a:rPr lang="en-US" sz="1600" b="1" dirty="0">
                <a:solidFill>
                  <a:schemeClr val="accent1">
                    <a:lumMod val="75000"/>
                  </a:schemeClr>
                </a:solidFill>
              </a:rPr>
              <a:t> 26 patients with a CCT below -2SD of </a:t>
            </a:r>
          </a:p>
          <a:p>
            <a:r>
              <a:rPr lang="en-US" sz="1600" b="1" dirty="0">
                <a:solidFill>
                  <a:schemeClr val="accent1">
                    <a:lumMod val="75000"/>
                  </a:schemeClr>
                </a:solidFill>
              </a:rPr>
              <a:t>young normal mean. The normal mean BMD of </a:t>
            </a:r>
          </a:p>
          <a:p>
            <a:r>
              <a:rPr lang="en-US" sz="1600" b="1" dirty="0">
                <a:solidFill>
                  <a:schemeClr val="accent1">
                    <a:lumMod val="75000"/>
                  </a:schemeClr>
                </a:solidFill>
              </a:rPr>
              <a:t>the Lumbar spine in this group was 0.873 +/- 0.121.</a:t>
            </a:r>
          </a:p>
          <a:p>
            <a:r>
              <a:rPr lang="en-US" sz="1600" b="1" u="sng" dirty="0">
                <a:solidFill>
                  <a:schemeClr val="accent1">
                    <a:lumMod val="75000"/>
                  </a:schemeClr>
                </a:solidFill>
              </a:rPr>
              <a:t>Group B:</a:t>
            </a:r>
            <a:r>
              <a:rPr lang="en-US" sz="1600" b="1" dirty="0">
                <a:solidFill>
                  <a:schemeClr val="accent1">
                    <a:lumMod val="75000"/>
                  </a:schemeClr>
                </a:solidFill>
              </a:rPr>
              <a:t> 27 patients with a CCT above -2SD of the </a:t>
            </a:r>
          </a:p>
          <a:p>
            <a:r>
              <a:rPr lang="en-US" sz="1600" b="1" dirty="0">
                <a:solidFill>
                  <a:schemeClr val="accent1">
                    <a:lumMod val="75000"/>
                  </a:schemeClr>
                </a:solidFill>
              </a:rPr>
              <a:t>young normal . The mean BMD in group B was </a:t>
            </a:r>
          </a:p>
          <a:p>
            <a:r>
              <a:rPr lang="en-US" sz="1600" b="1" dirty="0">
                <a:solidFill>
                  <a:schemeClr val="accent1">
                    <a:lumMod val="75000"/>
                  </a:schemeClr>
                </a:solidFill>
              </a:rPr>
              <a:t>1.014 +/- 0,143.</a:t>
            </a:r>
            <a:r>
              <a:rPr lang="en-US" dirty="0"/>
              <a:t> </a:t>
            </a:r>
          </a:p>
        </p:txBody>
      </p:sp>
      <p:sp>
        <p:nvSpPr>
          <p:cNvPr id="5" name="TextBox 4"/>
          <p:cNvSpPr txBox="1"/>
          <p:nvPr/>
        </p:nvSpPr>
        <p:spPr>
          <a:xfrm>
            <a:off x="2016834" y="5567215"/>
            <a:ext cx="694933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a:solidFill>
                  <a:schemeClr val="accent4">
                    <a:lumMod val="75000"/>
                  </a:schemeClr>
                </a:solidFill>
                <a:latin typeface="Aharoni" pitchFamily="2" charset="-79"/>
                <a:cs typeface="Aharoni" pitchFamily="2" charset="-79"/>
              </a:rPr>
              <a:t>The BMD in group A was significantly lower than in Group B </a:t>
            </a:r>
          </a:p>
          <a:p>
            <a:r>
              <a:rPr lang="en-US" b="1" dirty="0">
                <a:solidFill>
                  <a:schemeClr val="accent4">
                    <a:lumMod val="75000"/>
                  </a:schemeClr>
                </a:solidFill>
                <a:latin typeface="Aharoni" pitchFamily="2" charset="-79"/>
                <a:cs typeface="Aharoni" pitchFamily="2" charset="-79"/>
              </a:rPr>
              <a:t>(p-value =0.003; z-test)</a:t>
            </a:r>
          </a:p>
        </p:txBody>
      </p:sp>
    </p:spTree>
    <p:extLst>
      <p:ext uri="{BB962C8B-B14F-4D97-AF65-F5344CB8AC3E}">
        <p14:creationId xmlns:p14="http://schemas.microsoft.com/office/powerpoint/2010/main" val="235141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C:\Users\Hadji Upstairs\Pictures\osteoporosis\Imag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24896" y="171448"/>
            <a:ext cx="3404907" cy="5311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2635" y="188640"/>
            <a:ext cx="8166018" cy="64633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a:solidFill>
                  <a:schemeClr val="accent4">
                    <a:lumMod val="75000"/>
                  </a:schemeClr>
                </a:solidFill>
              </a:rPr>
              <a:t>Level of the vertebral fractures and the corresponding DEXA T-score of</a:t>
            </a:r>
          </a:p>
          <a:p>
            <a:r>
              <a:rPr lang="en-US" b="1" dirty="0">
                <a:solidFill>
                  <a:schemeClr val="accent4">
                    <a:lumMod val="75000"/>
                  </a:schemeClr>
                </a:solidFill>
              </a:rPr>
              <a:t>The Lumbar spine</a:t>
            </a:r>
          </a:p>
        </p:txBody>
      </p:sp>
      <p:sp>
        <p:nvSpPr>
          <p:cNvPr id="4" name="TextBox 3"/>
          <p:cNvSpPr txBox="1"/>
          <p:nvPr/>
        </p:nvSpPr>
        <p:spPr>
          <a:xfrm>
            <a:off x="515307" y="4869161"/>
            <a:ext cx="7974239" cy="707886"/>
          </a:xfrm>
          <a:prstGeom prst="rect">
            <a:avLst/>
          </a:prstGeom>
          <a:noFill/>
        </p:spPr>
        <p:txBody>
          <a:bodyPr wrap="square" rtlCol="0">
            <a:spAutoFit/>
          </a:bodyPr>
          <a:lstStyle/>
          <a:p>
            <a:r>
              <a:rPr lang="en-US" sz="2000" b="1" dirty="0">
                <a:solidFill>
                  <a:schemeClr val="accent1">
                    <a:lumMod val="75000"/>
                  </a:schemeClr>
                </a:solidFill>
                <a:latin typeface="Arial Rounded MT Bold" pitchFamily="34" charset="0"/>
              </a:rPr>
              <a:t>Of the 53 postmenopausal women with primary osteoarthritis, 12(22,6) had two or more vertebral fractures. </a:t>
            </a:r>
          </a:p>
        </p:txBody>
      </p:sp>
    </p:spTree>
    <p:extLst>
      <p:ext uri="{BB962C8B-B14F-4D97-AF65-F5344CB8AC3E}">
        <p14:creationId xmlns:p14="http://schemas.microsoft.com/office/powerpoint/2010/main" val="167977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dji Upstairs\Pictures\osteoporosis\Imag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597" y="1457739"/>
            <a:ext cx="3506149" cy="3275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49626"/>
            <a:ext cx="5208477" cy="646331"/>
          </a:xfrm>
          <a:prstGeom prst="rect">
            <a:avLst/>
          </a:prstGeom>
          <a:noFill/>
        </p:spPr>
        <p:txBody>
          <a:bodyPr wrap="none" rtlCol="0">
            <a:spAutoFit/>
          </a:bodyPr>
          <a:lstStyle/>
          <a:p>
            <a:r>
              <a:rPr lang="en-US" dirty="0">
                <a:solidFill>
                  <a:schemeClr val="accent1">
                    <a:lumMod val="75000"/>
                  </a:schemeClr>
                </a:solidFill>
              </a:rPr>
              <a:t>       </a:t>
            </a:r>
            <a:r>
              <a:rPr lang="en-US" b="1" dirty="0">
                <a:solidFill>
                  <a:schemeClr val="accent1">
                    <a:lumMod val="75000"/>
                  </a:schemeClr>
                </a:solidFill>
                <a:latin typeface="Aharoni" pitchFamily="2" charset="-79"/>
                <a:cs typeface="Aharoni" pitchFamily="2" charset="-79"/>
              </a:rPr>
              <a:t>Combined Cortical Thickness CCT </a:t>
            </a:r>
          </a:p>
          <a:p>
            <a:r>
              <a:rPr lang="en-US" b="1" dirty="0">
                <a:solidFill>
                  <a:schemeClr val="accent1">
                    <a:lumMod val="75000"/>
                  </a:schemeClr>
                </a:solidFill>
                <a:latin typeface="Aharoni" pitchFamily="2" charset="-79"/>
                <a:cs typeface="Aharoni" pitchFamily="2" charset="-79"/>
              </a:rPr>
              <a:t>in patients with &amp; without vertebral fractures</a:t>
            </a:r>
          </a:p>
        </p:txBody>
      </p:sp>
      <p:sp>
        <p:nvSpPr>
          <p:cNvPr id="3" name="TextBox 2"/>
          <p:cNvSpPr txBox="1"/>
          <p:nvPr/>
        </p:nvSpPr>
        <p:spPr>
          <a:xfrm>
            <a:off x="3563888" y="2132856"/>
            <a:ext cx="5657318" cy="923330"/>
          </a:xfrm>
          <a:prstGeom prst="rect">
            <a:avLst/>
          </a:prstGeom>
          <a:noFill/>
        </p:spPr>
        <p:txBody>
          <a:bodyPr wrap="none" rtlCol="0">
            <a:spAutoFit/>
          </a:bodyPr>
          <a:lstStyle/>
          <a:p>
            <a:r>
              <a:rPr lang="en-US" b="1" dirty="0">
                <a:solidFill>
                  <a:schemeClr val="accent1">
                    <a:lumMod val="75000"/>
                  </a:schemeClr>
                </a:solidFill>
                <a:latin typeface="Arial Rounded MT Bold" pitchFamily="34" charset="0"/>
              </a:rPr>
              <a:t>Group A : 12 patients with Vertebral fractures</a:t>
            </a:r>
          </a:p>
          <a:p>
            <a:endParaRPr lang="en-US" b="1" dirty="0">
              <a:solidFill>
                <a:schemeClr val="accent1">
                  <a:lumMod val="75000"/>
                </a:schemeClr>
              </a:solidFill>
              <a:latin typeface="Arial Rounded MT Bold" pitchFamily="34" charset="0"/>
            </a:endParaRPr>
          </a:p>
          <a:p>
            <a:r>
              <a:rPr lang="en-US" b="1" dirty="0">
                <a:solidFill>
                  <a:schemeClr val="accent1">
                    <a:lumMod val="75000"/>
                  </a:schemeClr>
                </a:solidFill>
                <a:latin typeface="Arial Rounded MT Bold" pitchFamily="34" charset="0"/>
              </a:rPr>
              <a:t>Group B : 41 patients without Vertebral fractures</a:t>
            </a:r>
          </a:p>
        </p:txBody>
      </p:sp>
      <p:sp>
        <p:nvSpPr>
          <p:cNvPr id="4" name="TextBox 3"/>
          <p:cNvSpPr txBox="1"/>
          <p:nvPr/>
        </p:nvSpPr>
        <p:spPr>
          <a:xfrm>
            <a:off x="539552" y="5119397"/>
            <a:ext cx="8399159" cy="707886"/>
          </a:xfrm>
          <a:prstGeom prst="rect">
            <a:avLst/>
          </a:prstGeom>
          <a:noFill/>
        </p:spPr>
        <p:txBody>
          <a:bodyPr wrap="none" rtlCol="0">
            <a:spAutoFit/>
          </a:bodyPr>
          <a:lstStyle/>
          <a:p>
            <a:r>
              <a:rPr lang="en-US" sz="2000" dirty="0">
                <a:solidFill>
                  <a:schemeClr val="accent1">
                    <a:lumMod val="75000"/>
                  </a:schemeClr>
                </a:solidFill>
                <a:latin typeface="Arial Rounded MT Bold" pitchFamily="34" charset="0"/>
              </a:rPr>
              <a:t>The mean CCT of the second metacarpal </a:t>
            </a:r>
            <a:r>
              <a:rPr lang="en-US" sz="2000" dirty="0" err="1">
                <a:solidFill>
                  <a:schemeClr val="accent1">
                    <a:lumMod val="75000"/>
                  </a:schemeClr>
                </a:solidFill>
                <a:latin typeface="Arial Rounded MT Bold" pitchFamily="34" charset="0"/>
              </a:rPr>
              <a:t>midshaft</a:t>
            </a:r>
            <a:r>
              <a:rPr lang="en-US" sz="2000" dirty="0">
                <a:solidFill>
                  <a:schemeClr val="accent1">
                    <a:lumMod val="75000"/>
                  </a:schemeClr>
                </a:solidFill>
                <a:latin typeface="Arial Rounded MT Bold" pitchFamily="34" charset="0"/>
              </a:rPr>
              <a:t> in group A was</a:t>
            </a:r>
          </a:p>
          <a:p>
            <a:r>
              <a:rPr lang="en-US" sz="2000" dirty="0">
                <a:solidFill>
                  <a:schemeClr val="accent1">
                    <a:lumMod val="75000"/>
                  </a:schemeClr>
                </a:solidFill>
                <a:latin typeface="Arial Rounded MT Bold" pitchFamily="34" charset="0"/>
              </a:rPr>
              <a:t> significantly lower than that in group B, (p-value = 0.0085 ; z-</a:t>
            </a:r>
            <a:r>
              <a:rPr lang="en-US" sz="2000" dirty="0" err="1">
                <a:solidFill>
                  <a:schemeClr val="accent1">
                    <a:lumMod val="75000"/>
                  </a:schemeClr>
                </a:solidFill>
                <a:latin typeface="Arial Rounded MT Bold" pitchFamily="34" charset="0"/>
              </a:rPr>
              <a:t>teast</a:t>
            </a:r>
            <a:r>
              <a:rPr lang="en-US" dirty="0">
                <a:solidFill>
                  <a:schemeClr val="accent1">
                    <a:lumMod val="75000"/>
                  </a:schemeClr>
                </a:solidFill>
              </a:rPr>
              <a:t>)</a:t>
            </a:r>
          </a:p>
        </p:txBody>
      </p:sp>
    </p:spTree>
    <p:extLst>
      <p:ext uri="{BB962C8B-B14F-4D97-AF65-F5344CB8AC3E}">
        <p14:creationId xmlns:p14="http://schemas.microsoft.com/office/powerpoint/2010/main" val="30403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adji Upstairs\Pictures\osteoporosis\Image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9316" y="1152683"/>
            <a:ext cx="4657649" cy="4396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69963" y="1455167"/>
            <a:ext cx="4350871" cy="923330"/>
          </a:xfrm>
          <a:prstGeom prst="rect">
            <a:avLst/>
          </a:prstGeom>
          <a:noFill/>
        </p:spPr>
        <p:txBody>
          <a:bodyPr wrap="none" rtlCol="0">
            <a:spAutoFit/>
          </a:bodyPr>
          <a:lstStyle/>
          <a:p>
            <a:r>
              <a:rPr lang="en-US" u="sng" dirty="0">
                <a:solidFill>
                  <a:schemeClr val="accent4">
                    <a:lumMod val="75000"/>
                  </a:schemeClr>
                </a:solidFill>
                <a:latin typeface="Aharoni" pitchFamily="2" charset="-79"/>
                <a:cs typeface="Aharoni" pitchFamily="2" charset="-79"/>
              </a:rPr>
              <a:t>Shaded area </a:t>
            </a:r>
            <a:r>
              <a:rPr lang="en-US" dirty="0">
                <a:solidFill>
                  <a:schemeClr val="accent4">
                    <a:lumMod val="75000"/>
                  </a:schemeClr>
                </a:solidFill>
                <a:latin typeface="Aharoni" pitchFamily="2" charset="-79"/>
                <a:cs typeface="Aharoni" pitchFamily="2" charset="-79"/>
              </a:rPr>
              <a:t>: The normal range </a:t>
            </a:r>
          </a:p>
          <a:p>
            <a:r>
              <a:rPr lang="en-US" dirty="0">
                <a:solidFill>
                  <a:schemeClr val="accent4">
                    <a:lumMod val="75000"/>
                  </a:schemeClr>
                </a:solidFill>
                <a:latin typeface="Aharoni" pitchFamily="2" charset="-79"/>
                <a:cs typeface="Aharoni" pitchFamily="2" charset="-79"/>
              </a:rPr>
              <a:t>In young healthy women aged 21 to 45</a:t>
            </a:r>
          </a:p>
          <a:p>
            <a:r>
              <a:rPr lang="en-US" dirty="0">
                <a:solidFill>
                  <a:schemeClr val="accent4">
                    <a:lumMod val="75000"/>
                  </a:schemeClr>
                </a:solidFill>
                <a:latin typeface="Aharoni" pitchFamily="2" charset="-79"/>
                <a:cs typeface="Aharoni" pitchFamily="2" charset="-79"/>
              </a:rPr>
              <a:t>Years (</a:t>
            </a:r>
            <a:r>
              <a:rPr lang="en-US" dirty="0" err="1">
                <a:solidFill>
                  <a:schemeClr val="accent4">
                    <a:lumMod val="75000"/>
                  </a:schemeClr>
                </a:solidFill>
                <a:latin typeface="Aharoni" pitchFamily="2" charset="-79"/>
                <a:cs typeface="Aharoni" pitchFamily="2" charset="-79"/>
              </a:rPr>
              <a:t>Meema</a:t>
            </a:r>
            <a:r>
              <a:rPr lang="en-US" dirty="0">
                <a:solidFill>
                  <a:schemeClr val="accent4">
                    <a:lumMod val="75000"/>
                  </a:schemeClr>
                </a:solidFill>
                <a:latin typeface="Aharoni" pitchFamily="2" charset="-79"/>
                <a:cs typeface="Aharoni" pitchFamily="2" charset="-79"/>
              </a:rPr>
              <a:t> 1987)</a:t>
            </a:r>
          </a:p>
        </p:txBody>
      </p:sp>
      <p:sp>
        <p:nvSpPr>
          <p:cNvPr id="2" name="TextBox 1"/>
          <p:cNvSpPr txBox="1"/>
          <p:nvPr/>
        </p:nvSpPr>
        <p:spPr>
          <a:xfrm>
            <a:off x="-22163" y="73158"/>
            <a:ext cx="8069260" cy="1015663"/>
          </a:xfrm>
          <a:prstGeom prst="rect">
            <a:avLst/>
          </a:prstGeom>
          <a:noFill/>
        </p:spPr>
        <p:txBody>
          <a:bodyPr wrap="none" rtlCol="0">
            <a:spAutoFit/>
          </a:bodyPr>
          <a:lstStyle/>
          <a:p>
            <a:r>
              <a:rPr lang="en-US" sz="2000" b="1" dirty="0">
                <a:solidFill>
                  <a:schemeClr val="bg2">
                    <a:lumMod val="25000"/>
                  </a:schemeClr>
                </a:solidFill>
                <a:latin typeface="Arial Rounded MT Bold" pitchFamily="34" charset="0"/>
              </a:rPr>
              <a:t>Combined Cortical Thickness (CCT) in postmenopausal women </a:t>
            </a:r>
          </a:p>
          <a:p>
            <a:r>
              <a:rPr lang="en-US" sz="2000" b="1" dirty="0">
                <a:solidFill>
                  <a:schemeClr val="bg2">
                    <a:lumMod val="25000"/>
                  </a:schemeClr>
                </a:solidFill>
                <a:latin typeface="Arial Rounded MT Bold" pitchFamily="34" charset="0"/>
              </a:rPr>
              <a:t>with and  without  vertebral fractures </a:t>
            </a:r>
          </a:p>
          <a:p>
            <a:endParaRPr lang="en-US" sz="2000" b="1" dirty="0">
              <a:solidFill>
                <a:schemeClr val="bg2">
                  <a:lumMod val="25000"/>
                </a:schemeClr>
              </a:solidFill>
              <a:latin typeface="Arial Rounded MT Bold" pitchFamily="34" charset="0"/>
            </a:endParaRPr>
          </a:p>
        </p:txBody>
      </p:sp>
      <p:sp>
        <p:nvSpPr>
          <p:cNvPr id="5" name="TextBox 4"/>
          <p:cNvSpPr txBox="1"/>
          <p:nvPr/>
        </p:nvSpPr>
        <p:spPr>
          <a:xfrm>
            <a:off x="3275856" y="5679983"/>
            <a:ext cx="5868144" cy="923330"/>
          </a:xfrm>
          <a:prstGeom prst="rect">
            <a:avLst/>
          </a:prstGeom>
          <a:noFill/>
        </p:spPr>
        <p:txBody>
          <a:bodyPr wrap="square" rtlCol="0">
            <a:spAutoFit/>
          </a:bodyPr>
          <a:lstStyle/>
          <a:p>
            <a:r>
              <a:rPr lang="en-US" b="1" dirty="0">
                <a:latin typeface="Arial Rounded MT Bold" pitchFamily="34" charset="0"/>
              </a:rPr>
              <a:t>CCT at the second metacarpal mid-shafts</a:t>
            </a:r>
          </a:p>
          <a:p>
            <a:r>
              <a:rPr lang="en-US" b="1" dirty="0">
                <a:latin typeface="Arial Rounded MT Bold" pitchFamily="34" charset="0"/>
              </a:rPr>
              <a:t>In 53 postmenopausal women with primary </a:t>
            </a:r>
          </a:p>
          <a:p>
            <a:r>
              <a:rPr lang="en-US" b="1" dirty="0">
                <a:latin typeface="Arial Rounded MT Bold" pitchFamily="34" charset="0"/>
              </a:rPr>
              <a:t>osteoarthritis</a:t>
            </a:r>
          </a:p>
        </p:txBody>
      </p:sp>
    </p:spTree>
    <p:extLst>
      <p:ext uri="{BB962C8B-B14F-4D97-AF65-F5344CB8AC3E}">
        <p14:creationId xmlns:p14="http://schemas.microsoft.com/office/powerpoint/2010/main" val="153877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adji Upstairs\Pictures\osteoporosis\Image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08334"/>
            <a:ext cx="4032448" cy="4439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346669"/>
            <a:ext cx="5504264"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a:solidFill>
                  <a:schemeClr val="bg2">
                    <a:lumMod val="25000"/>
                  </a:schemeClr>
                </a:solidFill>
                <a:latin typeface="Arial Rounded MT Bold" pitchFamily="34" charset="0"/>
              </a:rPr>
              <a:t>Combined Cortical Thickness (CCT)</a:t>
            </a:r>
          </a:p>
        </p:txBody>
      </p:sp>
      <p:sp>
        <p:nvSpPr>
          <p:cNvPr id="4" name="TextBox 3"/>
          <p:cNvSpPr txBox="1"/>
          <p:nvPr/>
        </p:nvSpPr>
        <p:spPr>
          <a:xfrm>
            <a:off x="4793129" y="1916832"/>
            <a:ext cx="4350871" cy="923330"/>
          </a:xfrm>
          <a:prstGeom prst="rect">
            <a:avLst/>
          </a:prstGeom>
          <a:noFill/>
        </p:spPr>
        <p:txBody>
          <a:bodyPr wrap="none" rtlCol="0">
            <a:spAutoFit/>
          </a:bodyPr>
          <a:lstStyle/>
          <a:p>
            <a:r>
              <a:rPr lang="en-US" u="sng" dirty="0">
                <a:solidFill>
                  <a:schemeClr val="accent4">
                    <a:lumMod val="75000"/>
                  </a:schemeClr>
                </a:solidFill>
                <a:latin typeface="Aharoni" pitchFamily="2" charset="-79"/>
                <a:cs typeface="Aharoni" pitchFamily="2" charset="-79"/>
              </a:rPr>
              <a:t>Shaded area </a:t>
            </a:r>
            <a:r>
              <a:rPr lang="en-US" dirty="0">
                <a:solidFill>
                  <a:schemeClr val="accent4">
                    <a:lumMod val="75000"/>
                  </a:schemeClr>
                </a:solidFill>
                <a:latin typeface="Aharoni" pitchFamily="2" charset="-79"/>
                <a:cs typeface="Aharoni" pitchFamily="2" charset="-79"/>
              </a:rPr>
              <a:t>: The normal range </a:t>
            </a:r>
          </a:p>
          <a:p>
            <a:r>
              <a:rPr lang="en-US" dirty="0">
                <a:solidFill>
                  <a:schemeClr val="accent4">
                    <a:lumMod val="75000"/>
                  </a:schemeClr>
                </a:solidFill>
                <a:latin typeface="Aharoni" pitchFamily="2" charset="-79"/>
                <a:cs typeface="Aharoni" pitchFamily="2" charset="-79"/>
              </a:rPr>
              <a:t>In young healthy women aged 21 to 45</a:t>
            </a:r>
          </a:p>
          <a:p>
            <a:r>
              <a:rPr lang="en-US" dirty="0">
                <a:solidFill>
                  <a:schemeClr val="accent4">
                    <a:lumMod val="75000"/>
                  </a:schemeClr>
                </a:solidFill>
                <a:latin typeface="Aharoni" pitchFamily="2" charset="-79"/>
                <a:cs typeface="Aharoni" pitchFamily="2" charset="-79"/>
              </a:rPr>
              <a:t>Years (</a:t>
            </a:r>
            <a:r>
              <a:rPr lang="en-US" dirty="0" err="1">
                <a:solidFill>
                  <a:schemeClr val="accent4">
                    <a:lumMod val="75000"/>
                  </a:schemeClr>
                </a:solidFill>
                <a:latin typeface="Aharoni" pitchFamily="2" charset="-79"/>
                <a:cs typeface="Aharoni" pitchFamily="2" charset="-79"/>
              </a:rPr>
              <a:t>Meema</a:t>
            </a:r>
            <a:r>
              <a:rPr lang="en-US" dirty="0">
                <a:solidFill>
                  <a:schemeClr val="accent4">
                    <a:lumMod val="75000"/>
                  </a:schemeClr>
                </a:solidFill>
                <a:latin typeface="Aharoni" pitchFamily="2" charset="-79"/>
                <a:cs typeface="Aharoni" pitchFamily="2" charset="-79"/>
              </a:rPr>
              <a:t> 1987)</a:t>
            </a:r>
          </a:p>
        </p:txBody>
      </p:sp>
      <p:sp>
        <p:nvSpPr>
          <p:cNvPr id="5" name="TextBox 4"/>
          <p:cNvSpPr txBox="1"/>
          <p:nvPr/>
        </p:nvSpPr>
        <p:spPr>
          <a:xfrm>
            <a:off x="2915816" y="5517232"/>
            <a:ext cx="6006773" cy="646331"/>
          </a:xfrm>
          <a:prstGeom prst="rect">
            <a:avLst/>
          </a:prstGeom>
          <a:noFill/>
        </p:spPr>
        <p:txBody>
          <a:bodyPr wrap="none" rtlCol="0">
            <a:spAutoFit/>
          </a:bodyPr>
          <a:lstStyle/>
          <a:p>
            <a:r>
              <a:rPr lang="en-US" b="1" dirty="0">
                <a:solidFill>
                  <a:schemeClr val="accent4">
                    <a:lumMod val="75000"/>
                  </a:schemeClr>
                </a:solidFill>
              </a:rPr>
              <a:t>Males can not be compared to these reference data </a:t>
            </a:r>
          </a:p>
          <a:p>
            <a:r>
              <a:rPr lang="en-US" b="1" dirty="0">
                <a:solidFill>
                  <a:schemeClr val="accent4">
                    <a:lumMod val="75000"/>
                  </a:schemeClr>
                </a:solidFill>
              </a:rPr>
              <a:t>Because no reference data for males are available.</a:t>
            </a:r>
          </a:p>
        </p:txBody>
      </p:sp>
    </p:spTree>
    <p:extLst>
      <p:ext uri="{BB962C8B-B14F-4D97-AF65-F5344CB8AC3E}">
        <p14:creationId xmlns:p14="http://schemas.microsoft.com/office/powerpoint/2010/main" val="69870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Hadji Upstairs\Pictures\osteoporosis\Image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1392" y="1141680"/>
            <a:ext cx="3121961" cy="32321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20" y="188640"/>
            <a:ext cx="6585457" cy="707886"/>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a:solidFill>
                  <a:schemeClr val="accent1">
                    <a:lumMod val="75000"/>
                  </a:schemeClr>
                </a:solidFill>
                <a:latin typeface="Aharoni" pitchFamily="2" charset="-79"/>
                <a:cs typeface="Aharoni" pitchFamily="2" charset="-79"/>
              </a:rPr>
              <a:t>Combined Cortical thickness by severity of bone loss </a:t>
            </a:r>
          </a:p>
          <a:p>
            <a:r>
              <a:rPr lang="en-US" sz="2000" b="1" dirty="0">
                <a:solidFill>
                  <a:schemeClr val="accent1">
                    <a:lumMod val="75000"/>
                  </a:schemeClr>
                </a:solidFill>
                <a:latin typeface="Aharoni" pitchFamily="2" charset="-79"/>
                <a:cs typeface="Aharoni" pitchFamily="2" charset="-79"/>
              </a:rPr>
              <a:t>(diagnosed by  DEXA and /or vertebral fractures)</a:t>
            </a:r>
          </a:p>
        </p:txBody>
      </p:sp>
      <p:sp>
        <p:nvSpPr>
          <p:cNvPr id="7" name="TextBox 6"/>
          <p:cNvSpPr txBox="1"/>
          <p:nvPr/>
        </p:nvSpPr>
        <p:spPr>
          <a:xfrm>
            <a:off x="3407041" y="1749393"/>
            <a:ext cx="5767926" cy="2862322"/>
          </a:xfrm>
          <a:prstGeom prst="rect">
            <a:avLst/>
          </a:prstGeom>
          <a:noFill/>
        </p:spPr>
        <p:txBody>
          <a:bodyPr wrap="none" rtlCol="0">
            <a:spAutoFit/>
          </a:bodyPr>
          <a:lstStyle/>
          <a:p>
            <a:r>
              <a:rPr lang="en-US" sz="2000" b="1" dirty="0">
                <a:solidFill>
                  <a:schemeClr val="accent1">
                    <a:lumMod val="75000"/>
                  </a:schemeClr>
                </a:solidFill>
                <a:latin typeface="Arial Unicode MS" pitchFamily="34" charset="-128"/>
                <a:ea typeface="Arial Unicode MS" pitchFamily="34" charset="-128"/>
                <a:cs typeface="Arial Unicode MS" pitchFamily="34" charset="-128"/>
              </a:rPr>
              <a:t>Group A : </a:t>
            </a:r>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27 patients with normal bone. The </a:t>
            </a:r>
          </a:p>
          <a:p>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                mean CCT  was 4.64 +/- 1.06</a:t>
            </a:r>
          </a:p>
          <a:p>
            <a:endParaRPr lang="en-US" sz="2000" b="1" i="1" dirty="0">
              <a:solidFill>
                <a:schemeClr val="accent1">
                  <a:lumMod val="75000"/>
                </a:schemeClr>
              </a:solidFill>
              <a:latin typeface="Arial Unicode MS" pitchFamily="34" charset="-128"/>
              <a:ea typeface="Arial Unicode MS" pitchFamily="34" charset="-128"/>
              <a:cs typeface="Arial Unicode MS" pitchFamily="34" charset="-128"/>
            </a:endParaRPr>
          </a:p>
          <a:p>
            <a:r>
              <a:rPr lang="en-US" sz="2000" b="1" dirty="0">
                <a:solidFill>
                  <a:schemeClr val="accent1">
                    <a:lumMod val="75000"/>
                  </a:schemeClr>
                </a:solidFill>
                <a:latin typeface="Arial Unicode MS" pitchFamily="34" charset="-128"/>
                <a:ea typeface="Arial Unicode MS" pitchFamily="34" charset="-128"/>
                <a:cs typeface="Arial Unicode MS" pitchFamily="34" charset="-128"/>
              </a:rPr>
              <a:t>Group B : </a:t>
            </a:r>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26 patients with abnormal bone </a:t>
            </a:r>
          </a:p>
          <a:p>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                (</a:t>
            </a:r>
            <a:r>
              <a:rPr lang="en-US" sz="2000" b="1" i="1" dirty="0" err="1">
                <a:solidFill>
                  <a:schemeClr val="accent1">
                    <a:lumMod val="75000"/>
                  </a:schemeClr>
                </a:solidFill>
                <a:latin typeface="Arial Unicode MS" pitchFamily="34" charset="-128"/>
                <a:ea typeface="Arial Unicode MS" pitchFamily="34" charset="-128"/>
                <a:cs typeface="Arial Unicode MS" pitchFamily="34" charset="-128"/>
              </a:rPr>
              <a:t>osteopenic</a:t>
            </a:r>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 and osteoporotic patients).</a:t>
            </a:r>
          </a:p>
          <a:p>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                 Mean CCT  - 3.93 +/- 0.77</a:t>
            </a:r>
          </a:p>
          <a:p>
            <a:endParaRPr lang="en-US" sz="2000" b="1" i="1" dirty="0">
              <a:solidFill>
                <a:schemeClr val="accent1">
                  <a:lumMod val="75000"/>
                </a:schemeClr>
              </a:solidFill>
              <a:latin typeface="Arial Unicode MS" pitchFamily="34" charset="-128"/>
              <a:ea typeface="Arial Unicode MS" pitchFamily="34" charset="-128"/>
              <a:cs typeface="Arial Unicode MS" pitchFamily="34" charset="-128"/>
            </a:endParaRPr>
          </a:p>
          <a:p>
            <a:r>
              <a:rPr lang="en-US" sz="2000" b="1" dirty="0">
                <a:solidFill>
                  <a:schemeClr val="accent1">
                    <a:lumMod val="75000"/>
                  </a:schemeClr>
                </a:solidFill>
                <a:latin typeface="Arial Unicode MS" pitchFamily="34" charset="-128"/>
                <a:ea typeface="Arial Unicode MS" pitchFamily="34" charset="-128"/>
                <a:cs typeface="Arial Unicode MS" pitchFamily="34" charset="-128"/>
              </a:rPr>
              <a:t>Group C : </a:t>
            </a:r>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14 patients with osteoporotic bone.</a:t>
            </a:r>
          </a:p>
          <a:p>
            <a:r>
              <a:rPr lang="en-US" sz="2000" b="1" i="1" dirty="0">
                <a:solidFill>
                  <a:schemeClr val="accent1">
                    <a:lumMod val="75000"/>
                  </a:schemeClr>
                </a:solidFill>
                <a:latin typeface="Arial Unicode MS" pitchFamily="34" charset="-128"/>
                <a:ea typeface="Arial Unicode MS" pitchFamily="34" charset="-128"/>
                <a:cs typeface="Arial Unicode MS" pitchFamily="34" charset="-128"/>
              </a:rPr>
              <a:t>                Mean CCT 3.73 +/- 0.75 </a:t>
            </a:r>
          </a:p>
        </p:txBody>
      </p:sp>
      <p:sp>
        <p:nvSpPr>
          <p:cNvPr id="8" name="TextBox 7"/>
          <p:cNvSpPr txBox="1"/>
          <p:nvPr/>
        </p:nvSpPr>
        <p:spPr>
          <a:xfrm>
            <a:off x="395536" y="5517232"/>
            <a:ext cx="8047396" cy="646331"/>
          </a:xfrm>
          <a:prstGeom prst="rect">
            <a:avLst/>
          </a:prstGeom>
          <a:noFill/>
        </p:spPr>
        <p:txBody>
          <a:bodyPr wrap="none" rtlCol="0">
            <a:spAutoFit/>
          </a:bodyPr>
          <a:lstStyle/>
          <a:p>
            <a:r>
              <a:rPr lang="en-US" b="1" dirty="0">
                <a:solidFill>
                  <a:schemeClr val="accent1">
                    <a:lumMod val="75000"/>
                  </a:schemeClr>
                </a:solidFill>
                <a:latin typeface="Rockwell" pitchFamily="18" charset="0"/>
              </a:rPr>
              <a:t>The mean CCT in group C was significantly lower than that in group A</a:t>
            </a:r>
          </a:p>
          <a:p>
            <a:r>
              <a:rPr lang="en-US" b="1" dirty="0">
                <a:solidFill>
                  <a:schemeClr val="accent1">
                    <a:lumMod val="75000"/>
                  </a:schemeClr>
                </a:solidFill>
                <a:latin typeface="Rockwell" pitchFamily="18" charset="0"/>
              </a:rPr>
              <a:t>                                                                                                       (p-value = 0.0026)</a:t>
            </a:r>
          </a:p>
        </p:txBody>
      </p:sp>
    </p:spTree>
    <p:extLst>
      <p:ext uri="{BB962C8B-B14F-4D97-AF65-F5344CB8AC3E}">
        <p14:creationId xmlns:p14="http://schemas.microsoft.com/office/powerpoint/2010/main" val="56972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liosH\Pictures\New folder (2)\f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4" y="-92166"/>
            <a:ext cx="5949348" cy="3926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SteliosH\Pictures\Famagusta\f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042" y="3717032"/>
            <a:ext cx="6275958" cy="3067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10540" y="5030339"/>
            <a:ext cx="2638864" cy="584775"/>
          </a:xfrm>
          <a:prstGeom prst="rect">
            <a:avLst/>
          </a:prstGeom>
          <a:noFill/>
        </p:spPr>
        <p:txBody>
          <a:bodyPr wrap="none" rtlCol="0">
            <a:spAutoFit/>
          </a:bodyPr>
          <a:lstStyle/>
          <a:p>
            <a:r>
              <a:rPr lang="en-US" sz="3200" dirty="0">
                <a:solidFill>
                  <a:schemeClr val="bg2">
                    <a:lumMod val="25000"/>
                  </a:schemeClr>
                </a:solidFill>
                <a:effectLst>
                  <a:outerShdw blurRad="38100" dist="38100" dir="2700000" algn="tl">
                    <a:srgbClr val="000000">
                      <a:alpha val="43137"/>
                    </a:srgbClr>
                  </a:outerShdw>
                </a:effectLst>
                <a:latin typeface="Algerian" pitchFamily="82" charset="0"/>
              </a:rPr>
              <a:t>FAMAGUSTA</a:t>
            </a:r>
          </a:p>
        </p:txBody>
      </p:sp>
      <p:sp>
        <p:nvSpPr>
          <p:cNvPr id="3" name="TextBox 2"/>
          <p:cNvSpPr txBox="1"/>
          <p:nvPr/>
        </p:nvSpPr>
        <p:spPr>
          <a:xfrm>
            <a:off x="323528" y="5445224"/>
            <a:ext cx="2645276" cy="461665"/>
          </a:xfrm>
          <a:prstGeom prst="rect">
            <a:avLst/>
          </a:prstGeom>
          <a:noFill/>
        </p:spPr>
        <p:txBody>
          <a:bodyPr wrap="none" rtlCol="0">
            <a:spAutoFit/>
          </a:bodyPr>
          <a:lstStyle/>
          <a:p>
            <a:r>
              <a:rPr lang="en-US" sz="2400" dirty="0">
                <a:solidFill>
                  <a:schemeClr val="bg2">
                    <a:lumMod val="25000"/>
                  </a:schemeClr>
                </a:solidFill>
                <a:effectLst>
                  <a:outerShdw blurRad="38100" dist="38100" dir="2700000" algn="tl">
                    <a:srgbClr val="000000">
                      <a:alpha val="43137"/>
                    </a:srgbClr>
                  </a:outerShdw>
                </a:effectLst>
                <a:latin typeface="Algerian" pitchFamily="82" charset="0"/>
              </a:rPr>
              <a:t>THE GHOST TOWN</a:t>
            </a:r>
          </a:p>
        </p:txBody>
      </p:sp>
      <p:sp>
        <p:nvSpPr>
          <p:cNvPr id="4" name="Rectangle 3"/>
          <p:cNvSpPr/>
          <p:nvPr/>
        </p:nvSpPr>
        <p:spPr>
          <a:xfrm>
            <a:off x="5981787" y="1734199"/>
            <a:ext cx="3050273"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FAMAGUSTA</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4752389" y="1087868"/>
            <a:ext cx="1236236" cy="646331"/>
          </a:xfrm>
          <a:prstGeom prst="rect">
            <a:avLst/>
          </a:prstGeom>
          <a:noFill/>
        </p:spPr>
        <p:txBody>
          <a:bodyPr wrap="none" rtlCol="0">
            <a:spAutoFit/>
          </a:bodyPr>
          <a:lstStyle/>
          <a:p>
            <a:r>
              <a:rPr lang="en-US" sz="3600">
                <a:solidFill>
                  <a:srgbClr val="FFFF00"/>
                </a:solidFill>
                <a:effectLst>
                  <a:outerShdw blurRad="38100" dist="38100" dir="2700000" algn="tl">
                    <a:srgbClr val="000000">
                      <a:alpha val="43137"/>
                    </a:srgbClr>
                  </a:outerShdw>
                </a:effectLst>
                <a:latin typeface="Bauhaus 93" pitchFamily="82" charset="0"/>
              </a:rPr>
              <a:t>1974</a:t>
            </a:r>
            <a:endParaRPr lang="en-US" sz="3600" dirty="0">
              <a:solidFill>
                <a:srgbClr val="FFFF00"/>
              </a:solidFill>
              <a:effectLst>
                <a:outerShdw blurRad="38100" dist="38100" dir="2700000" algn="tl">
                  <a:srgbClr val="000000">
                    <a:alpha val="43137"/>
                  </a:srgbClr>
                </a:outerShdw>
              </a:effectLst>
              <a:latin typeface="Bauhaus 93" pitchFamily="82" charset="0"/>
            </a:endParaRPr>
          </a:p>
        </p:txBody>
      </p:sp>
      <p:sp>
        <p:nvSpPr>
          <p:cNvPr id="6" name="TextBox 5"/>
          <p:cNvSpPr txBox="1"/>
          <p:nvPr/>
        </p:nvSpPr>
        <p:spPr>
          <a:xfrm>
            <a:off x="8111615" y="3933056"/>
            <a:ext cx="920445"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Blackadder ITC" pitchFamily="82" charset="0"/>
              </a:rPr>
              <a:t>2011</a:t>
            </a:r>
          </a:p>
        </p:txBody>
      </p:sp>
    </p:spTree>
    <p:extLst>
      <p:ext uri="{BB962C8B-B14F-4D97-AF65-F5344CB8AC3E}">
        <p14:creationId xmlns:p14="http://schemas.microsoft.com/office/powerpoint/2010/main" val="209582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Hadji Upstairs\Pictures\osteoporosis\Image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99142" y="521817"/>
            <a:ext cx="3705555" cy="44644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0756" y="347464"/>
            <a:ext cx="4326826" cy="461665"/>
          </a:xfrm>
          <a:prstGeom prst="rect">
            <a:avLst/>
          </a:prstGeom>
          <a:noFill/>
        </p:spPr>
        <p:txBody>
          <a:bodyPr wrap="none" rtlCol="0">
            <a:spAutoFit/>
          </a:bodyPr>
          <a:lstStyle/>
          <a:p>
            <a:r>
              <a:rPr lang="en-US" sz="2400" b="1" dirty="0">
                <a:solidFill>
                  <a:schemeClr val="accent1">
                    <a:lumMod val="75000"/>
                  </a:schemeClr>
                </a:solidFill>
              </a:rPr>
              <a:t>Spinal Bone Mineral Density</a:t>
            </a:r>
          </a:p>
        </p:txBody>
      </p:sp>
      <p:sp>
        <p:nvSpPr>
          <p:cNvPr id="4" name="TextBox 3"/>
          <p:cNvSpPr txBox="1"/>
          <p:nvPr/>
        </p:nvSpPr>
        <p:spPr>
          <a:xfrm>
            <a:off x="251520" y="4870901"/>
            <a:ext cx="8518486" cy="646331"/>
          </a:xfrm>
          <a:prstGeom prst="rect">
            <a:avLst/>
          </a:prstGeom>
          <a:noFill/>
        </p:spPr>
        <p:txBody>
          <a:bodyPr wrap="none" rtlCol="0">
            <a:spAutoFit/>
          </a:bodyPr>
          <a:lstStyle/>
          <a:p>
            <a:r>
              <a:rPr lang="en-US" b="1" dirty="0">
                <a:solidFill>
                  <a:schemeClr val="accent1">
                    <a:lumMod val="75000"/>
                  </a:schemeClr>
                </a:solidFill>
                <a:latin typeface="Rockwell" pitchFamily="18" charset="0"/>
              </a:rPr>
              <a:t>Positive correlation between CCT and BMD in 53 postmenopausal women</a:t>
            </a:r>
          </a:p>
          <a:p>
            <a:r>
              <a:rPr lang="en-US" b="1" dirty="0">
                <a:solidFill>
                  <a:schemeClr val="accent1">
                    <a:lumMod val="75000"/>
                  </a:schemeClr>
                </a:solidFill>
                <a:latin typeface="Rockwell" pitchFamily="18" charset="0"/>
              </a:rPr>
              <a:t> with primary  osteoarthritis of the Hip. Pearson correlation coefficient</a:t>
            </a:r>
          </a:p>
        </p:txBody>
      </p:sp>
    </p:spTree>
    <p:extLst>
      <p:ext uri="{BB962C8B-B14F-4D97-AF65-F5344CB8AC3E}">
        <p14:creationId xmlns:p14="http://schemas.microsoft.com/office/powerpoint/2010/main" val="194863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Hadji Upstairs\Pictures\osteoporosis\Image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27835" y="1883529"/>
            <a:ext cx="1773237" cy="4551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65" y="49627"/>
            <a:ext cx="8695009" cy="738664"/>
          </a:xfrm>
          <a:prstGeom prst="rect">
            <a:avLst/>
          </a:prstGeom>
          <a:noFill/>
        </p:spPr>
        <p:txBody>
          <a:bodyPr wrap="none" rtlCol="0">
            <a:spAutoFit/>
          </a:bodyPr>
          <a:lstStyle/>
          <a:p>
            <a:r>
              <a:rPr lang="en-US" u="sng" dirty="0">
                <a:solidFill>
                  <a:schemeClr val="accent4">
                    <a:lumMod val="75000"/>
                  </a:schemeClr>
                </a:solidFill>
                <a:latin typeface="Aharoni" pitchFamily="2" charset="-79"/>
                <a:cs typeface="Aharoni" pitchFamily="2" charset="-79"/>
              </a:rPr>
              <a:t>Radiographs of the Pelvis </a:t>
            </a:r>
            <a:r>
              <a:rPr lang="en-US" dirty="0">
                <a:solidFill>
                  <a:schemeClr val="accent4">
                    <a:lumMod val="75000"/>
                  </a:schemeClr>
                </a:solidFill>
                <a:latin typeface="Aharoni" pitchFamily="2" charset="-79"/>
                <a:cs typeface="Aharoni" pitchFamily="2" charset="-79"/>
              </a:rPr>
              <a:t>– Assessed for the presence and size of osteophytes</a:t>
            </a:r>
          </a:p>
          <a:p>
            <a:r>
              <a:rPr lang="en-US" sz="2400" dirty="0">
                <a:solidFill>
                  <a:schemeClr val="accent4">
                    <a:lumMod val="75000"/>
                  </a:schemeClr>
                </a:solidFill>
                <a:latin typeface="Aharoni" pitchFamily="2" charset="-79"/>
                <a:cs typeface="Aharoni" pitchFamily="2" charset="-79"/>
              </a:rPr>
              <a:t>45</a:t>
            </a:r>
            <a:r>
              <a:rPr lang="en-US" dirty="0">
                <a:solidFill>
                  <a:schemeClr val="accent4">
                    <a:lumMod val="75000"/>
                  </a:schemeClr>
                </a:solidFill>
                <a:latin typeface="Aharoni" pitchFamily="2" charset="-79"/>
                <a:cs typeface="Aharoni" pitchFamily="2" charset="-79"/>
              </a:rPr>
              <a:t> patients had previous radiographs.</a:t>
            </a:r>
          </a:p>
        </p:txBody>
      </p:sp>
      <p:sp>
        <p:nvSpPr>
          <p:cNvPr id="4" name="TextBox 3"/>
          <p:cNvSpPr txBox="1"/>
          <p:nvPr/>
        </p:nvSpPr>
        <p:spPr>
          <a:xfrm>
            <a:off x="24475" y="1178442"/>
            <a:ext cx="7944804" cy="369332"/>
          </a:xfrm>
          <a:prstGeom prst="rect">
            <a:avLst/>
          </a:prstGeom>
          <a:noFill/>
        </p:spPr>
        <p:txBody>
          <a:bodyPr wrap="none" rtlCol="0">
            <a:spAutoFit/>
          </a:bodyPr>
          <a:lstStyle/>
          <a:p>
            <a:r>
              <a:rPr lang="en-US" b="1" u="sng" dirty="0">
                <a:solidFill>
                  <a:schemeClr val="accent4">
                    <a:lumMod val="75000"/>
                  </a:schemeClr>
                </a:solidFill>
              </a:rPr>
              <a:t>Osteophytes were rated </a:t>
            </a:r>
            <a:r>
              <a:rPr lang="en-US" b="1" dirty="0">
                <a:solidFill>
                  <a:schemeClr val="accent4">
                    <a:lumMod val="75000"/>
                  </a:schemeClr>
                </a:solidFill>
              </a:rPr>
              <a:t>:  Large=0, Moderate=2, small=1, Absent=0 </a:t>
            </a:r>
          </a:p>
        </p:txBody>
      </p:sp>
      <p:sp>
        <p:nvSpPr>
          <p:cNvPr id="8" name="TextBox 7"/>
          <p:cNvSpPr txBox="1"/>
          <p:nvPr/>
        </p:nvSpPr>
        <p:spPr>
          <a:xfrm>
            <a:off x="971600" y="1700808"/>
            <a:ext cx="4960012" cy="1631216"/>
          </a:xfrm>
          <a:prstGeom prst="rect">
            <a:avLst/>
          </a:prstGeom>
          <a:noFill/>
        </p:spPr>
        <p:txBody>
          <a:bodyPr wrap="none" rtlCol="0">
            <a:spAutoFit/>
          </a:bodyPr>
          <a:lstStyle/>
          <a:p>
            <a:r>
              <a:rPr lang="en-US" sz="2000" b="1" u="sng" dirty="0">
                <a:solidFill>
                  <a:schemeClr val="accent4">
                    <a:lumMod val="75000"/>
                  </a:schemeClr>
                </a:solidFill>
                <a:latin typeface="Agency FB" pitchFamily="34" charset="0"/>
              </a:rPr>
              <a:t>The 45 patients were grouped as follows</a:t>
            </a:r>
            <a:r>
              <a:rPr lang="en-US" sz="2000" b="1" dirty="0">
                <a:solidFill>
                  <a:schemeClr val="accent4">
                    <a:lumMod val="75000"/>
                  </a:schemeClr>
                </a:solidFill>
                <a:latin typeface="Agency FB" pitchFamily="34" charset="0"/>
              </a:rPr>
              <a:t>:</a:t>
            </a:r>
          </a:p>
          <a:p>
            <a:r>
              <a:rPr lang="en-US" sz="2000" b="1" dirty="0">
                <a:solidFill>
                  <a:schemeClr val="accent4">
                    <a:lumMod val="75000"/>
                  </a:schemeClr>
                </a:solidFill>
                <a:latin typeface="Agency FB" pitchFamily="34" charset="0"/>
              </a:rPr>
              <a:t>Hypertrophic (large osteophytes) = Group 3            : 13</a:t>
            </a:r>
          </a:p>
          <a:p>
            <a:r>
              <a:rPr lang="en-US" sz="2000" b="1" dirty="0" err="1">
                <a:solidFill>
                  <a:schemeClr val="accent4">
                    <a:lumMod val="75000"/>
                  </a:schemeClr>
                </a:solidFill>
                <a:latin typeface="Agency FB" pitchFamily="34" charset="0"/>
              </a:rPr>
              <a:t>Supertrophic</a:t>
            </a:r>
            <a:r>
              <a:rPr lang="en-US" sz="2000" b="1" dirty="0">
                <a:solidFill>
                  <a:schemeClr val="accent4">
                    <a:lumMod val="75000"/>
                  </a:schemeClr>
                </a:solidFill>
                <a:latin typeface="Agency FB" pitchFamily="34" charset="0"/>
              </a:rPr>
              <a:t> (moderate osteophytes) = Group 2     :10</a:t>
            </a:r>
          </a:p>
          <a:p>
            <a:r>
              <a:rPr lang="en-US" sz="2000" b="1" dirty="0" err="1">
                <a:solidFill>
                  <a:schemeClr val="accent4">
                    <a:lumMod val="75000"/>
                  </a:schemeClr>
                </a:solidFill>
                <a:latin typeface="Agency FB" pitchFamily="34" charset="0"/>
              </a:rPr>
              <a:t>Hypotrophic</a:t>
            </a:r>
            <a:r>
              <a:rPr lang="en-US" sz="2000" b="1" dirty="0">
                <a:solidFill>
                  <a:schemeClr val="accent4">
                    <a:lumMod val="75000"/>
                  </a:schemeClr>
                </a:solidFill>
                <a:latin typeface="Agency FB" pitchFamily="34" charset="0"/>
              </a:rPr>
              <a:t> (small osteophytes) = Group 1               :19</a:t>
            </a:r>
          </a:p>
          <a:p>
            <a:r>
              <a:rPr lang="en-US" sz="2000" b="1" dirty="0">
                <a:solidFill>
                  <a:schemeClr val="accent4">
                    <a:lumMod val="75000"/>
                  </a:schemeClr>
                </a:solidFill>
                <a:latin typeface="Agency FB" pitchFamily="34" charset="0"/>
              </a:rPr>
              <a:t>Atrophic (absent osteophytes)= Group 0                   :3</a:t>
            </a:r>
          </a:p>
        </p:txBody>
      </p:sp>
      <p:sp>
        <p:nvSpPr>
          <p:cNvPr id="10" name="TextBox 9"/>
          <p:cNvSpPr txBox="1"/>
          <p:nvPr/>
        </p:nvSpPr>
        <p:spPr>
          <a:xfrm>
            <a:off x="338772" y="5088426"/>
            <a:ext cx="8858515" cy="1477328"/>
          </a:xfrm>
          <a:prstGeom prst="rect">
            <a:avLst/>
          </a:prstGeom>
          <a:noFill/>
        </p:spPr>
        <p:txBody>
          <a:bodyPr wrap="none" rtlCol="0">
            <a:spAutoFit/>
          </a:bodyPr>
          <a:lstStyle/>
          <a:p>
            <a:r>
              <a:rPr lang="en-US" b="1" dirty="0">
                <a:solidFill>
                  <a:schemeClr val="accent4">
                    <a:lumMod val="75000"/>
                  </a:schemeClr>
                </a:solidFill>
              </a:rPr>
              <a:t>Group 0 (atrophic osteoarthritis) had a significantly lower mean value of BMD</a:t>
            </a:r>
          </a:p>
          <a:p>
            <a:r>
              <a:rPr lang="en-US" b="1" dirty="0">
                <a:solidFill>
                  <a:schemeClr val="accent4">
                    <a:lumMod val="75000"/>
                  </a:schemeClr>
                </a:solidFill>
              </a:rPr>
              <a:t>The results are not reliable because there were only 3 patients in the group.</a:t>
            </a:r>
          </a:p>
          <a:p>
            <a:endParaRPr lang="en-US" b="1" dirty="0">
              <a:solidFill>
                <a:schemeClr val="accent4">
                  <a:lumMod val="75000"/>
                </a:schemeClr>
              </a:solidFill>
            </a:endParaRPr>
          </a:p>
          <a:p>
            <a:r>
              <a:rPr lang="en-US" b="1" dirty="0">
                <a:solidFill>
                  <a:schemeClr val="accent4">
                    <a:lumMod val="75000"/>
                  </a:schemeClr>
                </a:solidFill>
              </a:rPr>
              <a:t>                                        Statistical analysis of the different groups did not </a:t>
            </a:r>
          </a:p>
          <a:p>
            <a:r>
              <a:rPr lang="en-US" b="1" dirty="0">
                <a:solidFill>
                  <a:schemeClr val="accent4">
                    <a:lumMod val="75000"/>
                  </a:schemeClr>
                </a:solidFill>
              </a:rPr>
              <a:t>                                                                     establish any significant trend</a:t>
            </a:r>
          </a:p>
        </p:txBody>
      </p:sp>
    </p:spTree>
    <p:extLst>
      <p:ext uri="{BB962C8B-B14F-4D97-AF65-F5344CB8AC3E}">
        <p14:creationId xmlns:p14="http://schemas.microsoft.com/office/powerpoint/2010/main" val="267839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63664" cy="923330"/>
          </a:xfrm>
          <a:prstGeom prst="rect">
            <a:avLst/>
          </a:prstGeom>
          <a:noFill/>
        </p:spPr>
        <p:txBody>
          <a:bodyPr wrap="none" rtlCol="0">
            <a:spAutoFit/>
          </a:bodyPr>
          <a:lstStyle/>
          <a:p>
            <a:r>
              <a:rPr lang="en-US" dirty="0"/>
              <a:t>     </a:t>
            </a:r>
            <a:r>
              <a:rPr lang="en-US" dirty="0">
                <a:solidFill>
                  <a:schemeClr val="accent4">
                    <a:lumMod val="75000"/>
                  </a:schemeClr>
                </a:solidFill>
                <a:latin typeface="Aharoni" pitchFamily="2" charset="-79"/>
                <a:cs typeface="Aharoni" pitchFamily="2" charset="-79"/>
              </a:rPr>
              <a:t>Osteoarthritis and Osteoporosis do coexist and the previously</a:t>
            </a:r>
          </a:p>
          <a:p>
            <a:r>
              <a:rPr lang="en-US" dirty="0">
                <a:solidFill>
                  <a:schemeClr val="accent4">
                    <a:lumMod val="75000"/>
                  </a:schemeClr>
                </a:solidFill>
                <a:latin typeface="Aharoni" pitchFamily="2" charset="-79"/>
                <a:cs typeface="Aharoni" pitchFamily="2" charset="-79"/>
              </a:rPr>
              <a:t> held  notion  that Osteoarthritis and osteoporosis are two mutually</a:t>
            </a:r>
          </a:p>
          <a:p>
            <a:r>
              <a:rPr lang="en-US" dirty="0">
                <a:solidFill>
                  <a:schemeClr val="accent4">
                    <a:lumMod val="75000"/>
                  </a:schemeClr>
                </a:solidFill>
                <a:latin typeface="Aharoni" pitchFamily="2" charset="-79"/>
                <a:cs typeface="Aharoni" pitchFamily="2" charset="-79"/>
              </a:rPr>
              <a:t>                             exclusive  diseases is incorrect</a:t>
            </a:r>
          </a:p>
        </p:txBody>
      </p:sp>
      <p:sp>
        <p:nvSpPr>
          <p:cNvPr id="3" name="TextBox 2"/>
          <p:cNvSpPr txBox="1"/>
          <p:nvPr/>
        </p:nvSpPr>
        <p:spPr>
          <a:xfrm>
            <a:off x="683568" y="1916832"/>
            <a:ext cx="8230138" cy="1754326"/>
          </a:xfrm>
          <a:prstGeom prst="rect">
            <a:avLst/>
          </a:prstGeom>
          <a:noFill/>
        </p:spPr>
        <p:txBody>
          <a:bodyPr wrap="none" rtlCol="0">
            <a:spAutoFit/>
          </a:bodyPr>
          <a:lstStyle/>
          <a:p>
            <a:r>
              <a:rPr lang="en-US" b="1" dirty="0">
                <a:solidFill>
                  <a:schemeClr val="accent4">
                    <a:lumMod val="60000"/>
                    <a:lumOff val="40000"/>
                  </a:schemeClr>
                </a:solidFill>
                <a:latin typeface="Arial Rounded MT Bold" pitchFamily="34" charset="0"/>
                <a:cs typeface="Lucida Sans Unicode"/>
              </a:rPr>
              <a:t>◆ </a:t>
            </a:r>
            <a:r>
              <a:rPr lang="en-US" b="1" dirty="0">
                <a:latin typeface="Arial Rounded MT Bold" pitchFamily="34" charset="0"/>
                <a:cs typeface="Lucida Sans Unicode"/>
              </a:rPr>
              <a:t> </a:t>
            </a:r>
            <a:r>
              <a:rPr lang="en-US" b="1" dirty="0" err="1">
                <a:latin typeface="Arial Rounded MT Bold" pitchFamily="34" charset="0"/>
              </a:rPr>
              <a:t>Pogrund</a:t>
            </a:r>
            <a:r>
              <a:rPr lang="en-US" b="1" dirty="0">
                <a:latin typeface="Arial Rounded MT Bold" pitchFamily="34" charset="0"/>
              </a:rPr>
              <a:t> et al(1982) examined the prevalence of </a:t>
            </a:r>
            <a:r>
              <a:rPr lang="en-US" b="1" dirty="0" err="1">
                <a:latin typeface="Arial Rounded MT Bold" pitchFamily="34" charset="0"/>
              </a:rPr>
              <a:t>ostearthritis</a:t>
            </a:r>
            <a:r>
              <a:rPr lang="en-US" b="1" dirty="0">
                <a:latin typeface="Arial Rounded MT Bold" pitchFamily="34" charset="0"/>
              </a:rPr>
              <a:t> and </a:t>
            </a:r>
          </a:p>
          <a:p>
            <a:r>
              <a:rPr lang="en-US" b="1" dirty="0">
                <a:latin typeface="Arial Rounded MT Bold" pitchFamily="34" charset="0"/>
              </a:rPr>
              <a:t>Osteoporosis in a random population sample in Jerusalem, using a </a:t>
            </a:r>
          </a:p>
          <a:p>
            <a:r>
              <a:rPr lang="en-US" b="1" dirty="0">
                <a:latin typeface="Arial Rounded MT Bold" pitchFamily="34" charset="0"/>
              </a:rPr>
              <a:t>subjective and unsubstantiated radiographic method. The Authors </a:t>
            </a:r>
          </a:p>
          <a:p>
            <a:r>
              <a:rPr lang="en-US" b="1" dirty="0">
                <a:latin typeface="Arial Rounded MT Bold" pitchFamily="34" charset="0"/>
              </a:rPr>
              <a:t>concluded that OA and OP are two independent unrelated processes.</a:t>
            </a:r>
          </a:p>
          <a:p>
            <a:r>
              <a:rPr lang="en-US" b="1" dirty="0">
                <a:solidFill>
                  <a:schemeClr val="accent4">
                    <a:lumMod val="75000"/>
                  </a:schemeClr>
                </a:solidFill>
                <a:latin typeface="Arial Rounded MT Bold" pitchFamily="34" charset="0"/>
              </a:rPr>
              <a:t>In the present group the prevalence of osteoporosis was 26,4%  which</a:t>
            </a:r>
          </a:p>
          <a:p>
            <a:r>
              <a:rPr lang="en-US" b="1" dirty="0">
                <a:solidFill>
                  <a:schemeClr val="accent4">
                    <a:lumMod val="75000"/>
                  </a:schemeClr>
                </a:solidFill>
                <a:latin typeface="Arial Rounded MT Bold" pitchFamily="34" charset="0"/>
              </a:rPr>
              <a:t>is significantly higher(p&lt;0.0093; z-test). </a:t>
            </a:r>
          </a:p>
        </p:txBody>
      </p:sp>
      <p:sp>
        <p:nvSpPr>
          <p:cNvPr id="4" name="TextBox 3"/>
          <p:cNvSpPr txBox="1"/>
          <p:nvPr/>
        </p:nvSpPr>
        <p:spPr>
          <a:xfrm>
            <a:off x="683568" y="4122982"/>
            <a:ext cx="8106706" cy="1754326"/>
          </a:xfrm>
          <a:prstGeom prst="rect">
            <a:avLst/>
          </a:prstGeom>
          <a:noFill/>
        </p:spPr>
        <p:txBody>
          <a:bodyPr wrap="none" rtlCol="0">
            <a:spAutoFit/>
          </a:bodyPr>
          <a:lstStyle/>
          <a:p>
            <a:r>
              <a:rPr lang="en-US" dirty="0">
                <a:solidFill>
                  <a:schemeClr val="accent4">
                    <a:lumMod val="60000"/>
                    <a:lumOff val="40000"/>
                  </a:schemeClr>
                </a:solidFill>
                <a:latin typeface="Lucida Sans Unicode"/>
                <a:cs typeface="Lucida Sans Unicode"/>
              </a:rPr>
              <a:t>◆</a:t>
            </a:r>
            <a:r>
              <a:rPr lang="en-US" dirty="0">
                <a:latin typeface="Lucida Sans Unicode"/>
                <a:cs typeface="Lucida Sans Unicode"/>
              </a:rPr>
              <a:t> </a:t>
            </a:r>
            <a:r>
              <a:rPr lang="en-US" b="1" dirty="0">
                <a:latin typeface="Arial Rounded MT Bold" pitchFamily="34" charset="0"/>
              </a:rPr>
              <a:t>In the WHO study on Osteoporosis, the prevalence of osteoarthritis </a:t>
            </a:r>
          </a:p>
          <a:p>
            <a:r>
              <a:rPr lang="en-US" b="1" dirty="0">
                <a:latin typeface="Arial Rounded MT Bold" pitchFamily="34" charset="0"/>
              </a:rPr>
              <a:t>and osteoporosis in postmenopausal women(in general) above the age</a:t>
            </a:r>
          </a:p>
          <a:p>
            <a:r>
              <a:rPr lang="en-US" b="1" dirty="0">
                <a:latin typeface="Arial Rounded MT Bold" pitchFamily="34" charset="0"/>
              </a:rPr>
              <a:t>of fifty was 30%. </a:t>
            </a:r>
          </a:p>
          <a:p>
            <a:r>
              <a:rPr lang="en-US" b="1" dirty="0">
                <a:solidFill>
                  <a:schemeClr val="accent4">
                    <a:lumMod val="75000"/>
                  </a:schemeClr>
                </a:solidFill>
                <a:latin typeface="Arial Rounded MT Bold" pitchFamily="34" charset="0"/>
              </a:rPr>
              <a:t>In the present group of Osteoarthritic patients the prevalence of </a:t>
            </a:r>
          </a:p>
          <a:p>
            <a:r>
              <a:rPr lang="en-US" b="1" dirty="0">
                <a:solidFill>
                  <a:schemeClr val="accent4">
                    <a:lumMod val="75000"/>
                  </a:schemeClr>
                </a:solidFill>
                <a:latin typeface="Arial Rounded MT Bold" pitchFamily="34" charset="0"/>
              </a:rPr>
              <a:t>osteoporosis was 26.4% which is not significantly lower than the WHO </a:t>
            </a:r>
          </a:p>
          <a:p>
            <a:r>
              <a:rPr lang="en-US" b="1" dirty="0">
                <a:solidFill>
                  <a:schemeClr val="accent4">
                    <a:lumMod val="75000"/>
                  </a:schemeClr>
                </a:solidFill>
                <a:latin typeface="Arial Rounded MT Bold" pitchFamily="34" charset="0"/>
              </a:rPr>
              <a:t>Figure (p = 0.5687; z-test).</a:t>
            </a:r>
          </a:p>
        </p:txBody>
      </p:sp>
    </p:spTree>
    <p:extLst>
      <p:ext uri="{BB962C8B-B14F-4D97-AF65-F5344CB8AC3E}">
        <p14:creationId xmlns:p14="http://schemas.microsoft.com/office/powerpoint/2010/main" val="243453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4744" y="1052736"/>
            <a:ext cx="8219256" cy="5661248"/>
          </a:xfrm>
        </p:spPr>
        <p:txBody>
          <a:bodyPr>
            <a:normAutofit fontScale="85000" lnSpcReduction="20000"/>
          </a:bodyPr>
          <a:lstStyle/>
          <a:p>
            <a:r>
              <a:rPr lang="en-US" sz="3000" b="1" dirty="0">
                <a:solidFill>
                  <a:schemeClr val="accent4">
                    <a:lumMod val="75000"/>
                  </a:schemeClr>
                </a:solidFill>
                <a:latin typeface="Aharoni" pitchFamily="2" charset="-79"/>
                <a:cs typeface="Aharoni" pitchFamily="2" charset="-79"/>
              </a:rPr>
              <a:t>Osteoporosis is as common in patients with osteoarthritis of the hip as it is in the general population.</a:t>
            </a:r>
          </a:p>
          <a:p>
            <a:pPr marL="109728" indent="0">
              <a:buNone/>
            </a:pPr>
            <a:r>
              <a:rPr lang="en-US" sz="3000" b="1" dirty="0">
                <a:solidFill>
                  <a:schemeClr val="accent4">
                    <a:lumMod val="75000"/>
                  </a:schemeClr>
                </a:solidFill>
                <a:latin typeface="Aharoni" pitchFamily="2" charset="-79"/>
                <a:cs typeface="Aharoni" pitchFamily="2" charset="-79"/>
              </a:rPr>
              <a:t> </a:t>
            </a:r>
          </a:p>
          <a:p>
            <a:r>
              <a:rPr lang="en-US" b="1" dirty="0">
                <a:solidFill>
                  <a:schemeClr val="accent4">
                    <a:lumMod val="75000"/>
                  </a:schemeClr>
                </a:solidFill>
              </a:rPr>
              <a:t>These patients should be identified before total hip replacement surgery in order to take the necessary precautions that will prevent a compromised postoperative outcome.</a:t>
            </a:r>
          </a:p>
          <a:p>
            <a:pPr marL="109728" indent="0">
              <a:buNone/>
            </a:pPr>
            <a:r>
              <a:rPr lang="en-US" b="1" dirty="0">
                <a:solidFill>
                  <a:schemeClr val="accent4">
                    <a:lumMod val="75000"/>
                  </a:schemeClr>
                </a:solidFill>
              </a:rPr>
              <a:t> </a:t>
            </a:r>
          </a:p>
          <a:p>
            <a:r>
              <a:rPr lang="en-US" b="1" dirty="0">
                <a:solidFill>
                  <a:schemeClr val="accent4">
                    <a:lumMod val="75000"/>
                  </a:schemeClr>
                </a:solidFill>
              </a:rPr>
              <a:t>Patients at risk for osteoporosis are postmenopausal women with low body weight. </a:t>
            </a:r>
          </a:p>
          <a:p>
            <a:endParaRPr lang="en-US" b="1" dirty="0">
              <a:solidFill>
                <a:schemeClr val="accent4">
                  <a:lumMod val="75000"/>
                </a:schemeClr>
              </a:solidFill>
            </a:endParaRPr>
          </a:p>
          <a:p>
            <a:r>
              <a:rPr lang="en-US" b="1" dirty="0">
                <a:solidFill>
                  <a:schemeClr val="accent4">
                    <a:lumMod val="75000"/>
                  </a:schemeClr>
                </a:solidFill>
              </a:rPr>
              <a:t>These women should have </a:t>
            </a:r>
            <a:r>
              <a:rPr lang="en-US" b="1" u="sng" dirty="0">
                <a:solidFill>
                  <a:schemeClr val="accent4">
                    <a:lumMod val="75000"/>
                  </a:schemeClr>
                </a:solidFill>
              </a:rPr>
              <a:t>DEXA </a:t>
            </a:r>
            <a:r>
              <a:rPr lang="en-US" b="1" dirty="0">
                <a:solidFill>
                  <a:schemeClr val="accent4">
                    <a:lumMod val="75000"/>
                  </a:schemeClr>
                </a:solidFill>
              </a:rPr>
              <a:t>examination, and in its absence lateral radiographs of the dorsal and lumbar spine should be assessed for fractures, and the CCT should be measured on a PA radiograph of the hands.</a:t>
            </a:r>
          </a:p>
          <a:p>
            <a:endParaRPr lang="en-US" dirty="0"/>
          </a:p>
        </p:txBody>
      </p:sp>
      <p:sp>
        <p:nvSpPr>
          <p:cNvPr id="3" name="Title 2"/>
          <p:cNvSpPr>
            <a:spLocks noGrp="1"/>
          </p:cNvSpPr>
          <p:nvPr>
            <p:ph type="title"/>
          </p:nvPr>
        </p:nvSpPr>
        <p:spPr>
          <a:xfrm>
            <a:off x="1475656" y="10886"/>
            <a:ext cx="3816424" cy="778098"/>
          </a:xfrm>
        </p:spPr>
        <p:style>
          <a:lnRef idx="2">
            <a:schemeClr val="accent4"/>
          </a:lnRef>
          <a:fillRef idx="1">
            <a:schemeClr val="lt1"/>
          </a:fillRef>
          <a:effectRef idx="0">
            <a:schemeClr val="accent4"/>
          </a:effectRef>
          <a:fontRef idx="minor">
            <a:schemeClr val="dk1"/>
          </a:fontRef>
        </p:style>
        <p:txBody>
          <a:bodyPr/>
          <a:lstStyle/>
          <a:p>
            <a:r>
              <a:rPr lang="en-US" dirty="0">
                <a:solidFill>
                  <a:schemeClr val="accent4">
                    <a:lumMod val="75000"/>
                  </a:schemeClr>
                </a:solidFill>
              </a:rPr>
              <a:t>Conclusion</a:t>
            </a:r>
          </a:p>
        </p:txBody>
      </p:sp>
    </p:spTree>
    <p:extLst>
      <p:ext uri="{BB962C8B-B14F-4D97-AF65-F5344CB8AC3E}">
        <p14:creationId xmlns:p14="http://schemas.microsoft.com/office/powerpoint/2010/main" val="11622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68760"/>
            <a:ext cx="8229600" cy="5472608"/>
          </a:xfrm>
        </p:spPr>
        <p:txBody>
          <a:bodyPr>
            <a:normAutofit fontScale="77500" lnSpcReduction="20000"/>
          </a:bodyPr>
          <a:lstStyle/>
          <a:p>
            <a:r>
              <a:rPr lang="en-US" b="1" dirty="0">
                <a:solidFill>
                  <a:schemeClr val="bg2">
                    <a:lumMod val="25000"/>
                  </a:schemeClr>
                </a:solidFill>
              </a:rPr>
              <a:t>Patients undergoing total hip replacement for primary osteoarthritis, especially high risk patients (white postmenopausal women with low body weight) , should be investigated for osteoporosis. </a:t>
            </a:r>
          </a:p>
          <a:p>
            <a:endParaRPr lang="en-US" b="1" dirty="0">
              <a:solidFill>
                <a:schemeClr val="bg2">
                  <a:lumMod val="25000"/>
                </a:schemeClr>
              </a:solidFill>
            </a:endParaRPr>
          </a:p>
          <a:p>
            <a:r>
              <a:rPr lang="en-US" b="1" dirty="0">
                <a:solidFill>
                  <a:schemeClr val="bg2">
                    <a:lumMod val="25000"/>
                  </a:schemeClr>
                </a:solidFill>
              </a:rPr>
              <a:t>The need for such an investigation  (DEXA) arises out of the increased risk of complications when the bone is poor, such as fracture of the femur during broaching or perforation of the acetabulum during reaming.</a:t>
            </a:r>
          </a:p>
          <a:p>
            <a:endParaRPr lang="en-US" b="1" dirty="0">
              <a:solidFill>
                <a:schemeClr val="bg2">
                  <a:lumMod val="25000"/>
                </a:schemeClr>
              </a:solidFill>
            </a:endParaRPr>
          </a:p>
          <a:p>
            <a:r>
              <a:rPr lang="en-US" b="1" dirty="0">
                <a:solidFill>
                  <a:schemeClr val="bg2">
                    <a:lumMod val="25000"/>
                  </a:schemeClr>
                </a:solidFill>
              </a:rPr>
              <a:t>Moreover, even though there is no literature support, many </a:t>
            </a:r>
            <a:r>
              <a:rPr lang="en-US" b="1" dirty="0" err="1">
                <a:solidFill>
                  <a:schemeClr val="bg2">
                    <a:lumMod val="25000"/>
                  </a:schemeClr>
                </a:solidFill>
              </a:rPr>
              <a:t>orthopaedic</a:t>
            </a:r>
            <a:r>
              <a:rPr lang="en-US" b="1" dirty="0">
                <a:solidFill>
                  <a:schemeClr val="bg2">
                    <a:lumMod val="25000"/>
                  </a:schemeClr>
                </a:solidFill>
              </a:rPr>
              <a:t> </a:t>
            </a:r>
            <a:r>
              <a:rPr lang="en-US" b="1" dirty="0" err="1">
                <a:solidFill>
                  <a:schemeClr val="bg2">
                    <a:lumMod val="25000"/>
                  </a:schemeClr>
                </a:solidFill>
              </a:rPr>
              <a:t>arthroplasty</a:t>
            </a:r>
            <a:r>
              <a:rPr lang="en-US" b="1" dirty="0">
                <a:solidFill>
                  <a:schemeClr val="bg2">
                    <a:lumMod val="25000"/>
                  </a:schemeClr>
                </a:solidFill>
              </a:rPr>
              <a:t> surgeons recommend the patients with bone of poor quality (decreased bone density) should have a cemented total hip replacement.    </a:t>
            </a:r>
          </a:p>
          <a:p>
            <a:pPr marL="109728" indent="0">
              <a:buNone/>
            </a:pPr>
            <a:r>
              <a:rPr lang="en-US" b="1" dirty="0">
                <a:solidFill>
                  <a:schemeClr val="bg2">
                    <a:lumMod val="25000"/>
                  </a:schemeClr>
                </a:solidFill>
              </a:rPr>
              <a:t>                                                                                                        </a:t>
            </a:r>
          </a:p>
          <a:p>
            <a:r>
              <a:rPr lang="en-US" b="1" dirty="0">
                <a:solidFill>
                  <a:schemeClr val="bg2">
                    <a:lumMod val="25000"/>
                  </a:schemeClr>
                </a:solidFill>
              </a:rPr>
              <a:t>Finally poor quality bone may influence the outcome of the </a:t>
            </a:r>
            <a:r>
              <a:rPr lang="en-US" b="1" dirty="0" err="1">
                <a:solidFill>
                  <a:schemeClr val="bg2">
                    <a:lumMod val="25000"/>
                  </a:schemeClr>
                </a:solidFill>
              </a:rPr>
              <a:t>arthroplasty</a:t>
            </a:r>
            <a:r>
              <a:rPr lang="en-US" b="1" dirty="0">
                <a:solidFill>
                  <a:schemeClr val="bg2">
                    <a:lumMod val="25000"/>
                  </a:schemeClr>
                </a:solidFill>
              </a:rPr>
              <a:t> and it could be an important factor causing early loosening of the implants.</a:t>
            </a:r>
          </a:p>
          <a:p>
            <a:endParaRPr lang="en-US" dirty="0"/>
          </a:p>
        </p:txBody>
      </p:sp>
      <p:sp>
        <p:nvSpPr>
          <p:cNvPr id="3" name="Title 2"/>
          <p:cNvSpPr>
            <a:spLocks noGrp="1"/>
          </p:cNvSpPr>
          <p:nvPr>
            <p:ph type="title"/>
          </p:nvPr>
        </p:nvSpPr>
        <p:spPr>
          <a:xfrm>
            <a:off x="179512" y="274638"/>
            <a:ext cx="8964488" cy="850106"/>
          </a:xfrm>
        </p:spPr>
        <p:style>
          <a:lnRef idx="2">
            <a:schemeClr val="accent5"/>
          </a:lnRef>
          <a:fillRef idx="1">
            <a:schemeClr val="lt1"/>
          </a:fillRef>
          <a:effectRef idx="0">
            <a:schemeClr val="accent5"/>
          </a:effectRef>
          <a:fontRef idx="minor">
            <a:schemeClr val="dk1"/>
          </a:fontRef>
        </p:style>
        <p:txBody>
          <a:bodyPr>
            <a:normAutofit/>
          </a:bodyPr>
          <a:lstStyle/>
          <a:p>
            <a:r>
              <a:rPr lang="en-US" sz="2800" dirty="0">
                <a:solidFill>
                  <a:schemeClr val="bg2">
                    <a:lumMod val="25000"/>
                  </a:schemeClr>
                </a:solidFill>
                <a:latin typeface="Aharoni" pitchFamily="2" charset="-79"/>
                <a:cs typeface="Aharoni" pitchFamily="2" charset="-79"/>
              </a:rPr>
              <a:t>Conclusion – Message for </a:t>
            </a:r>
            <a:r>
              <a:rPr lang="en-US" sz="2800" dirty="0" err="1">
                <a:solidFill>
                  <a:schemeClr val="bg2">
                    <a:lumMod val="25000"/>
                  </a:schemeClr>
                </a:solidFill>
                <a:latin typeface="Aharoni" pitchFamily="2" charset="-79"/>
                <a:cs typeface="Aharoni" pitchFamily="2" charset="-79"/>
              </a:rPr>
              <a:t>Orthopaedic</a:t>
            </a:r>
            <a:r>
              <a:rPr lang="en-US" sz="2800" dirty="0">
                <a:solidFill>
                  <a:schemeClr val="bg2">
                    <a:lumMod val="25000"/>
                  </a:schemeClr>
                </a:solidFill>
                <a:latin typeface="Aharoni" pitchFamily="2" charset="-79"/>
                <a:cs typeface="Aharoni" pitchFamily="2" charset="-79"/>
              </a:rPr>
              <a:t> Surgeons</a:t>
            </a:r>
          </a:p>
        </p:txBody>
      </p:sp>
    </p:spTree>
    <p:extLst>
      <p:ext uri="{BB962C8B-B14F-4D97-AF65-F5344CB8AC3E}">
        <p14:creationId xmlns:p14="http://schemas.microsoft.com/office/powerpoint/2010/main" val="340917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Kruger Lodge 2009\MAR_4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73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4581128"/>
            <a:ext cx="7920880"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387050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dirty="0">
                <a:solidFill>
                  <a:schemeClr val="accent4">
                    <a:lumMod val="75000"/>
                  </a:schemeClr>
                </a:solidFill>
              </a:rPr>
              <a:t>To establish the prevalence of osteoporosis in patients undergoing Total Hip Replacement for Osteoarthritis: </a:t>
            </a:r>
          </a:p>
          <a:p>
            <a:pPr marL="109728" indent="0">
              <a:buNone/>
            </a:pPr>
            <a:endParaRPr lang="en-US" dirty="0"/>
          </a:p>
          <a:p>
            <a:r>
              <a:rPr lang="en-US" b="1" i="1" dirty="0">
                <a:solidFill>
                  <a:schemeClr val="accent4">
                    <a:lumMod val="75000"/>
                  </a:schemeClr>
                </a:solidFill>
              </a:rPr>
              <a:t>66 patients (53 females and 13 males) </a:t>
            </a:r>
          </a:p>
          <a:p>
            <a:r>
              <a:rPr lang="en-US" b="1" i="1" dirty="0">
                <a:solidFill>
                  <a:schemeClr val="accent4">
                    <a:lumMod val="75000"/>
                  </a:schemeClr>
                </a:solidFill>
              </a:rPr>
              <a:t>mean age of 68,7 years(range 50 to 80 years) </a:t>
            </a:r>
          </a:p>
          <a:p>
            <a:endParaRPr lang="en-US" b="1" i="1" dirty="0">
              <a:solidFill>
                <a:schemeClr val="accent4">
                  <a:lumMod val="75000"/>
                </a:schemeClr>
              </a:solidFill>
            </a:endParaRPr>
          </a:p>
          <a:p>
            <a:pPr marL="109728" indent="0">
              <a:buNone/>
            </a:pPr>
            <a:r>
              <a:rPr lang="en-US" b="1" i="1" dirty="0">
                <a:solidFill>
                  <a:schemeClr val="accent4">
                    <a:lumMod val="75000"/>
                  </a:schemeClr>
                </a:solidFill>
              </a:rPr>
              <a:t>were investigated for osteoporosis. </a:t>
            </a:r>
          </a:p>
        </p:txBody>
      </p:sp>
      <p:sp>
        <p:nvSpPr>
          <p:cNvPr id="3" name="Title 2"/>
          <p:cNvSpPr>
            <a:spLocks noGrp="1"/>
          </p:cNvSpPr>
          <p:nvPr>
            <p:ph type="title"/>
          </p:nvPr>
        </p:nvSpPr>
        <p:spPr>
          <a:xfrm>
            <a:off x="457200" y="274638"/>
            <a:ext cx="8229600" cy="778098"/>
          </a:xfrm>
        </p:spPr>
        <p:style>
          <a:lnRef idx="2">
            <a:schemeClr val="accent4"/>
          </a:lnRef>
          <a:fillRef idx="1">
            <a:schemeClr val="lt1"/>
          </a:fillRef>
          <a:effectRef idx="0">
            <a:schemeClr val="accent4"/>
          </a:effectRef>
          <a:fontRef idx="minor">
            <a:schemeClr val="dk1"/>
          </a:fontRef>
        </p:style>
        <p:txBody>
          <a:bodyPr>
            <a:normAutofit fontScale="90000"/>
          </a:bodyPr>
          <a:lstStyle/>
          <a:p>
            <a:br>
              <a:rPr lang="en-US" sz="1800" dirty="0">
                <a:solidFill>
                  <a:schemeClr val="accent4">
                    <a:lumMod val="75000"/>
                  </a:schemeClr>
                </a:solidFill>
                <a:effectLst/>
                <a:latin typeface="Arial Black" pitchFamily="34" charset="0"/>
              </a:rPr>
            </a:br>
            <a:br>
              <a:rPr lang="en-US" sz="1800" dirty="0">
                <a:solidFill>
                  <a:schemeClr val="accent4">
                    <a:lumMod val="75000"/>
                  </a:schemeClr>
                </a:solidFill>
                <a:effectLst/>
                <a:latin typeface="Arial Black" pitchFamily="34" charset="0"/>
              </a:rPr>
            </a:br>
            <a:r>
              <a:rPr lang="en-US" sz="1800" dirty="0">
                <a:solidFill>
                  <a:schemeClr val="accent4">
                    <a:lumMod val="75000"/>
                  </a:schemeClr>
                </a:solidFill>
                <a:effectLst/>
                <a:latin typeface="Arial Black" pitchFamily="34" charset="0"/>
              </a:rPr>
              <a:t>THE PREVALENCE OF OSTEOPOROSIS IN PRIMARY OSTEOARTHRITIS.  </a:t>
            </a:r>
            <a:br>
              <a:rPr lang="en-US" sz="1800" dirty="0">
                <a:solidFill>
                  <a:schemeClr val="accent4">
                    <a:lumMod val="75000"/>
                  </a:schemeClr>
                </a:solidFill>
                <a:effectLst/>
                <a:latin typeface="Arial Black" pitchFamily="34" charset="0"/>
              </a:rPr>
            </a:br>
            <a:r>
              <a:rPr lang="en-US" sz="1800" dirty="0">
                <a:solidFill>
                  <a:schemeClr val="accent4">
                    <a:lumMod val="75000"/>
                  </a:schemeClr>
                </a:solidFill>
                <a:effectLst/>
                <a:latin typeface="Arial Black" pitchFamily="34" charset="0"/>
              </a:rPr>
              <a:t>PRACTICAL  AND  THEORETICAL SIGNIFICANCE</a:t>
            </a:r>
            <a:br>
              <a:rPr lang="en-US" dirty="0">
                <a:effectLst/>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34613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u="sng" dirty="0">
                <a:solidFill>
                  <a:schemeClr val="accent4">
                    <a:lumMod val="75000"/>
                  </a:schemeClr>
                </a:solidFill>
              </a:rPr>
              <a:t>The diagnosis of osteoporosis was established</a:t>
            </a:r>
            <a:r>
              <a:rPr lang="en-US" b="1" dirty="0">
                <a:solidFill>
                  <a:schemeClr val="accent4">
                    <a:lumMod val="75000"/>
                  </a:schemeClr>
                </a:solidFill>
              </a:rPr>
              <a:t>:</a:t>
            </a:r>
          </a:p>
          <a:p>
            <a:pPr marL="109728" indent="0">
              <a:buNone/>
            </a:pPr>
            <a:r>
              <a:rPr lang="en-US" b="1" dirty="0">
                <a:solidFill>
                  <a:schemeClr val="accent4">
                    <a:lumMod val="75000"/>
                  </a:schemeClr>
                </a:solidFill>
              </a:rPr>
              <a:t> </a:t>
            </a:r>
          </a:p>
          <a:p>
            <a:r>
              <a:rPr lang="en-US" b="1" dirty="0">
                <a:solidFill>
                  <a:schemeClr val="accent4">
                    <a:lumMod val="75000"/>
                  </a:schemeClr>
                </a:solidFill>
              </a:rPr>
              <a:t>by the presence of vertebral fractures, </a:t>
            </a:r>
          </a:p>
          <a:p>
            <a:r>
              <a:rPr lang="en-US" b="1" dirty="0">
                <a:solidFill>
                  <a:schemeClr val="accent4">
                    <a:lumMod val="75000"/>
                  </a:schemeClr>
                </a:solidFill>
              </a:rPr>
              <a:t>by measurement of bone mineral density (BMD) of the Lumbar spine by Dual energy </a:t>
            </a:r>
          </a:p>
          <a:p>
            <a:pPr marL="109728" indent="0">
              <a:buNone/>
            </a:pPr>
            <a:r>
              <a:rPr lang="en-US" b="1" dirty="0">
                <a:solidFill>
                  <a:schemeClr val="accent4">
                    <a:lumMod val="75000"/>
                  </a:schemeClr>
                </a:solidFill>
              </a:rPr>
              <a:t>   x-ray absorptiometry (DEXA) and </a:t>
            </a:r>
          </a:p>
          <a:p>
            <a:r>
              <a:rPr lang="en-US" b="1" dirty="0">
                <a:solidFill>
                  <a:schemeClr val="accent4">
                    <a:lumMod val="75000"/>
                  </a:schemeClr>
                </a:solidFill>
              </a:rPr>
              <a:t>combined cortical thickness (CCT) of the second metacarpal mid-shaft.</a:t>
            </a:r>
          </a:p>
        </p:txBody>
      </p:sp>
      <p:sp>
        <p:nvSpPr>
          <p:cNvPr id="3" name="Title 2"/>
          <p:cNvSpPr>
            <a:spLocks noGrp="1"/>
          </p:cNvSpPr>
          <p:nvPr>
            <p:ph type="title"/>
          </p:nvPr>
        </p:nvSpPr>
        <p:spPr>
          <a:xfrm>
            <a:off x="467544" y="260648"/>
            <a:ext cx="8229600" cy="792088"/>
          </a:xfrm>
        </p:spPr>
        <p:style>
          <a:lnRef idx="2">
            <a:schemeClr val="accent4"/>
          </a:lnRef>
          <a:fillRef idx="1">
            <a:schemeClr val="lt1"/>
          </a:fillRef>
          <a:effectRef idx="0">
            <a:schemeClr val="accent4"/>
          </a:effectRef>
          <a:fontRef idx="minor">
            <a:schemeClr val="dk1"/>
          </a:fontRef>
        </p:style>
        <p:txBody>
          <a:bodyPr>
            <a:normAutofit fontScale="90000"/>
          </a:bodyPr>
          <a:lstStyle/>
          <a:p>
            <a:br>
              <a:rPr lang="en-US" sz="1800" b="0" dirty="0">
                <a:solidFill>
                  <a:schemeClr val="accent4">
                    <a:lumMod val="75000"/>
                  </a:schemeClr>
                </a:solidFill>
                <a:effectLst/>
                <a:latin typeface="Arial Black" pitchFamily="34" charset="0"/>
                <a:cs typeface="Aharoni" pitchFamily="2" charset="-79"/>
              </a:rPr>
            </a:br>
            <a:br>
              <a:rPr lang="en-US" sz="1800" b="0" dirty="0">
                <a:solidFill>
                  <a:schemeClr val="accent4">
                    <a:lumMod val="75000"/>
                  </a:schemeClr>
                </a:solidFill>
                <a:effectLst/>
                <a:latin typeface="Arial Black" pitchFamily="34" charset="0"/>
                <a:cs typeface="Aharoni" pitchFamily="2" charset="-79"/>
              </a:rPr>
            </a:br>
            <a:r>
              <a:rPr lang="en-US" sz="1800" b="0" dirty="0">
                <a:solidFill>
                  <a:schemeClr val="accent4">
                    <a:lumMod val="75000"/>
                  </a:schemeClr>
                </a:solidFill>
                <a:effectLst/>
                <a:latin typeface="Arial Black" pitchFamily="34" charset="0"/>
                <a:cs typeface="Aharoni" pitchFamily="2" charset="-79"/>
              </a:rPr>
              <a:t>THE PREVALENCE OF OSTEOPOROSIS IN PRIMARY OSTEOARTHRITIS.  </a:t>
            </a:r>
            <a:br>
              <a:rPr lang="en-US" sz="1800" b="0" dirty="0">
                <a:solidFill>
                  <a:schemeClr val="accent4">
                    <a:lumMod val="75000"/>
                  </a:schemeClr>
                </a:solidFill>
                <a:effectLst/>
                <a:latin typeface="Arial Black" pitchFamily="34" charset="0"/>
                <a:cs typeface="Aharoni" pitchFamily="2" charset="-79"/>
              </a:rPr>
            </a:br>
            <a:r>
              <a:rPr lang="en-US" sz="1800" b="0" dirty="0">
                <a:solidFill>
                  <a:schemeClr val="accent4">
                    <a:lumMod val="75000"/>
                  </a:schemeClr>
                </a:solidFill>
                <a:effectLst/>
                <a:latin typeface="Arial Black" pitchFamily="34" charset="0"/>
                <a:cs typeface="Aharoni" pitchFamily="2" charset="-79"/>
              </a:rPr>
              <a:t>PRACTICAL AND THEORETICAL SIGNIFICANCE</a:t>
            </a:r>
            <a:br>
              <a:rPr lang="en-US" dirty="0">
                <a:solidFill>
                  <a:schemeClr val="accent4">
                    <a:lumMod val="75000"/>
                  </a:schemeClr>
                </a:solidFill>
                <a:effectLst/>
                <a:latin typeface="Arial Black" pitchFamily="34" charset="0"/>
              </a:rPr>
            </a:br>
            <a:endParaRPr lang="en-US" dirty="0">
              <a:solidFill>
                <a:schemeClr val="accent4">
                  <a:lumMod val="75000"/>
                </a:schemeClr>
              </a:solidFill>
              <a:latin typeface="Arial Black" pitchFamily="34" charset="0"/>
            </a:endParaRPr>
          </a:p>
        </p:txBody>
      </p:sp>
    </p:spTree>
    <p:extLst>
      <p:ext uri="{BB962C8B-B14F-4D97-AF65-F5344CB8AC3E}">
        <p14:creationId xmlns:p14="http://schemas.microsoft.com/office/powerpoint/2010/main" val="190393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adji Upstairs\Pictures\osteoporosis\Image1-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88721" y="1137401"/>
            <a:ext cx="5660902" cy="44834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1" y="67135"/>
            <a:ext cx="472142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ZA" sz="2400" dirty="0">
                <a:solidFill>
                  <a:schemeClr val="bg2">
                    <a:lumMod val="25000"/>
                  </a:schemeClr>
                </a:solidFill>
                <a:latin typeface="Bernard MT Condensed" pitchFamily="18" charset="0"/>
              </a:rPr>
              <a:t>Placement of points for measurements</a:t>
            </a:r>
          </a:p>
        </p:txBody>
      </p:sp>
      <p:sp>
        <p:nvSpPr>
          <p:cNvPr id="3" name="TextBox 2"/>
          <p:cNvSpPr txBox="1"/>
          <p:nvPr/>
        </p:nvSpPr>
        <p:spPr>
          <a:xfrm>
            <a:off x="4788024" y="2348880"/>
            <a:ext cx="420885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ZA" sz="2400" dirty="0">
                <a:solidFill>
                  <a:schemeClr val="bg2">
                    <a:lumMod val="25000"/>
                  </a:schemeClr>
                </a:solidFill>
                <a:latin typeface="Bernard MT Condensed" pitchFamily="18" charset="0"/>
              </a:rPr>
              <a:t>Anterior height      (Ha)    3 to 4</a:t>
            </a:r>
          </a:p>
          <a:p>
            <a:r>
              <a:rPr lang="en-ZA" sz="2400" dirty="0">
                <a:solidFill>
                  <a:schemeClr val="bg2">
                    <a:lumMod val="25000"/>
                  </a:schemeClr>
                </a:solidFill>
                <a:latin typeface="Bernard MT Condensed" pitchFamily="18" charset="0"/>
              </a:rPr>
              <a:t>Mid Height             (</a:t>
            </a:r>
            <a:r>
              <a:rPr lang="en-ZA" sz="2400" dirty="0" err="1">
                <a:solidFill>
                  <a:schemeClr val="bg2">
                    <a:lumMod val="25000"/>
                  </a:schemeClr>
                </a:solidFill>
                <a:latin typeface="Bernard MT Condensed" pitchFamily="18" charset="0"/>
              </a:rPr>
              <a:t>Hm</a:t>
            </a:r>
            <a:r>
              <a:rPr lang="en-ZA" sz="2400" dirty="0">
                <a:solidFill>
                  <a:schemeClr val="bg2">
                    <a:lumMod val="25000"/>
                  </a:schemeClr>
                </a:solidFill>
                <a:latin typeface="Bernard MT Condensed" pitchFamily="18" charset="0"/>
              </a:rPr>
              <a:t>)   2 to 5</a:t>
            </a:r>
          </a:p>
          <a:p>
            <a:r>
              <a:rPr lang="en-ZA" sz="2400" dirty="0">
                <a:solidFill>
                  <a:schemeClr val="bg2">
                    <a:lumMod val="25000"/>
                  </a:schemeClr>
                </a:solidFill>
                <a:latin typeface="Bernard MT Condensed" pitchFamily="18" charset="0"/>
              </a:rPr>
              <a:t>Posterior Height    (</a:t>
            </a:r>
            <a:r>
              <a:rPr lang="en-ZA" sz="2400" dirty="0" err="1">
                <a:solidFill>
                  <a:schemeClr val="bg2">
                    <a:lumMod val="25000"/>
                  </a:schemeClr>
                </a:solidFill>
                <a:latin typeface="Bernard MT Condensed" pitchFamily="18" charset="0"/>
              </a:rPr>
              <a:t>Hp</a:t>
            </a:r>
            <a:r>
              <a:rPr lang="en-ZA" sz="2400" dirty="0">
                <a:solidFill>
                  <a:schemeClr val="bg2">
                    <a:lumMod val="25000"/>
                  </a:schemeClr>
                </a:solidFill>
                <a:latin typeface="Bernard MT Condensed" pitchFamily="18" charset="0"/>
              </a:rPr>
              <a:t>)    1 to 6</a:t>
            </a:r>
          </a:p>
        </p:txBody>
      </p:sp>
      <p:sp>
        <p:nvSpPr>
          <p:cNvPr id="4" name="TextBox 3"/>
          <p:cNvSpPr txBox="1"/>
          <p:nvPr/>
        </p:nvSpPr>
        <p:spPr>
          <a:xfrm>
            <a:off x="2974071" y="5085184"/>
            <a:ext cx="6022803" cy="1292662"/>
          </a:xfrm>
          <a:prstGeom prst="rect">
            <a:avLst/>
          </a:prstGeom>
          <a:noFill/>
        </p:spPr>
        <p:txBody>
          <a:bodyPr wrap="none" rtlCol="0">
            <a:spAutoFit/>
          </a:bodyPr>
          <a:lstStyle/>
          <a:p>
            <a:r>
              <a:rPr lang="en-US" sz="2400" b="1" u="sng" dirty="0">
                <a:solidFill>
                  <a:schemeClr val="accent1">
                    <a:lumMod val="75000"/>
                  </a:schemeClr>
                </a:solidFill>
              </a:rPr>
              <a:t>Vertebral fractures</a:t>
            </a:r>
            <a:r>
              <a:rPr lang="en-US" sz="2400" b="1" dirty="0">
                <a:solidFill>
                  <a:schemeClr val="accent1">
                    <a:lumMod val="75000"/>
                  </a:schemeClr>
                </a:solidFill>
              </a:rPr>
              <a:t>  </a:t>
            </a:r>
            <a:r>
              <a:rPr lang="en-US" b="1" i="1" dirty="0">
                <a:solidFill>
                  <a:schemeClr val="accent1">
                    <a:lumMod val="75000"/>
                  </a:schemeClr>
                </a:solidFill>
              </a:rPr>
              <a:t>were defined on lateral </a:t>
            </a:r>
          </a:p>
          <a:p>
            <a:r>
              <a:rPr lang="en-US" b="1" i="1" dirty="0">
                <a:solidFill>
                  <a:schemeClr val="accent1">
                    <a:lumMod val="75000"/>
                  </a:schemeClr>
                </a:solidFill>
              </a:rPr>
              <a:t>radiographs of the thoracic and lumbar spine </a:t>
            </a:r>
          </a:p>
          <a:p>
            <a:r>
              <a:rPr lang="en-US" b="1" i="1" dirty="0">
                <a:solidFill>
                  <a:schemeClr val="accent1">
                    <a:lumMod val="75000"/>
                  </a:schemeClr>
                </a:solidFill>
              </a:rPr>
              <a:t>by measuring the anterior, posterior and </a:t>
            </a:r>
          </a:p>
          <a:p>
            <a:r>
              <a:rPr lang="en-US" b="1" i="1" dirty="0">
                <a:solidFill>
                  <a:schemeClr val="accent1">
                    <a:lumMod val="75000"/>
                  </a:schemeClr>
                </a:solidFill>
              </a:rPr>
              <a:t>middle height of each vertebra. </a:t>
            </a:r>
          </a:p>
        </p:txBody>
      </p:sp>
    </p:spTree>
    <p:extLst>
      <p:ext uri="{BB962C8B-B14F-4D97-AF65-F5344CB8AC3E}">
        <p14:creationId xmlns:p14="http://schemas.microsoft.com/office/powerpoint/2010/main" val="70853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Hadji Upstairs\Pictures\osteoporosis\Image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 y="116632"/>
            <a:ext cx="7396800" cy="564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Hadji Upstairs\Pictures\osteoporosis\Image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7593" y="2295002"/>
            <a:ext cx="3214848" cy="3708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01462" y="4005064"/>
            <a:ext cx="4164923" cy="1200329"/>
          </a:xfrm>
          <a:prstGeom prst="rect">
            <a:avLst/>
          </a:prstGeom>
          <a:noFill/>
        </p:spPr>
        <p:txBody>
          <a:bodyPr wrap="none" rtlCol="0">
            <a:spAutoFit/>
          </a:bodyPr>
          <a:lstStyle/>
          <a:p>
            <a:r>
              <a:rPr lang="en-US" sz="2400" dirty="0">
                <a:solidFill>
                  <a:schemeClr val="bg2">
                    <a:lumMod val="25000"/>
                  </a:schemeClr>
                </a:solidFill>
                <a:latin typeface="Aharoni" pitchFamily="2" charset="-79"/>
                <a:cs typeface="Aharoni" pitchFamily="2" charset="-79"/>
              </a:rPr>
              <a:t>Measurement of Cortical </a:t>
            </a:r>
          </a:p>
          <a:p>
            <a:r>
              <a:rPr lang="en-US" sz="2400" dirty="0">
                <a:solidFill>
                  <a:schemeClr val="bg2">
                    <a:lumMod val="25000"/>
                  </a:schemeClr>
                </a:solidFill>
                <a:latin typeface="Aharoni" pitchFamily="2" charset="-79"/>
                <a:cs typeface="Aharoni" pitchFamily="2" charset="-79"/>
              </a:rPr>
              <a:t>thickness in the presence of</a:t>
            </a:r>
          </a:p>
          <a:p>
            <a:r>
              <a:rPr lang="en-US" sz="2400" dirty="0" err="1">
                <a:solidFill>
                  <a:schemeClr val="bg2">
                    <a:lumMod val="25000"/>
                  </a:schemeClr>
                </a:solidFill>
                <a:latin typeface="Aharoni" pitchFamily="2" charset="-79"/>
                <a:cs typeface="Aharoni" pitchFamily="2" charset="-79"/>
              </a:rPr>
              <a:t>Juxtaendosteal</a:t>
            </a:r>
            <a:r>
              <a:rPr lang="en-US" sz="2400" dirty="0">
                <a:solidFill>
                  <a:schemeClr val="bg2">
                    <a:lumMod val="25000"/>
                  </a:schemeClr>
                </a:solidFill>
                <a:latin typeface="Aharoni" pitchFamily="2" charset="-79"/>
                <a:cs typeface="Aharoni" pitchFamily="2" charset="-79"/>
              </a:rPr>
              <a:t> </a:t>
            </a:r>
            <a:r>
              <a:rPr lang="en-US" sz="2400" dirty="0" err="1">
                <a:solidFill>
                  <a:schemeClr val="bg2">
                    <a:lumMod val="25000"/>
                  </a:schemeClr>
                </a:solidFill>
                <a:latin typeface="Aharoni" pitchFamily="2" charset="-79"/>
                <a:cs typeface="Aharoni" pitchFamily="2" charset="-79"/>
              </a:rPr>
              <a:t>resorption</a:t>
            </a:r>
            <a:endParaRPr lang="en-US" sz="2400" dirty="0">
              <a:solidFill>
                <a:schemeClr val="bg2">
                  <a:lumMod val="25000"/>
                </a:schemeClr>
              </a:solidFill>
              <a:latin typeface="Aharoni" pitchFamily="2" charset="-79"/>
              <a:cs typeface="Aharoni" pitchFamily="2" charset="-79"/>
            </a:endParaRPr>
          </a:p>
        </p:txBody>
      </p:sp>
      <p:sp>
        <p:nvSpPr>
          <p:cNvPr id="4" name="TextBox 3"/>
          <p:cNvSpPr txBox="1"/>
          <p:nvPr/>
        </p:nvSpPr>
        <p:spPr>
          <a:xfrm>
            <a:off x="0" y="200055"/>
            <a:ext cx="9068508"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000" b="1" dirty="0">
                <a:solidFill>
                  <a:schemeClr val="accent1">
                    <a:lumMod val="75000"/>
                  </a:schemeClr>
                </a:solidFill>
              </a:rPr>
              <a:t>combined cortical thickness (CCT) of the second metacarpal mid-shaft.</a:t>
            </a:r>
          </a:p>
        </p:txBody>
      </p:sp>
      <p:sp>
        <p:nvSpPr>
          <p:cNvPr id="5" name="TextBox 4"/>
          <p:cNvSpPr txBox="1"/>
          <p:nvPr/>
        </p:nvSpPr>
        <p:spPr>
          <a:xfrm>
            <a:off x="251520" y="1090711"/>
            <a:ext cx="7419019" cy="1323439"/>
          </a:xfrm>
          <a:prstGeom prst="rect">
            <a:avLst/>
          </a:prstGeom>
          <a:noFill/>
        </p:spPr>
        <p:txBody>
          <a:bodyPr wrap="none" rtlCol="0">
            <a:spAutoFit/>
          </a:bodyPr>
          <a:lstStyle/>
          <a:p>
            <a:r>
              <a:rPr lang="en-US" sz="2000" b="1" u="sng" dirty="0">
                <a:solidFill>
                  <a:schemeClr val="accent1">
                    <a:lumMod val="75000"/>
                  </a:schemeClr>
                </a:solidFill>
              </a:rPr>
              <a:t>Combined cortical thickness </a:t>
            </a:r>
            <a:r>
              <a:rPr lang="en-US" sz="2000" b="1" dirty="0">
                <a:solidFill>
                  <a:schemeClr val="accent1">
                    <a:lumMod val="75000"/>
                  </a:schemeClr>
                </a:solidFill>
              </a:rPr>
              <a:t>   </a:t>
            </a:r>
            <a:r>
              <a:rPr lang="en-US" sz="2000" b="1" i="1" dirty="0">
                <a:solidFill>
                  <a:schemeClr val="accent1">
                    <a:lumMod val="75000"/>
                  </a:schemeClr>
                </a:solidFill>
              </a:rPr>
              <a:t>of the second metacarpal </a:t>
            </a:r>
          </a:p>
          <a:p>
            <a:r>
              <a:rPr lang="en-US" sz="2000" b="1" i="1" dirty="0">
                <a:solidFill>
                  <a:schemeClr val="accent1">
                    <a:lumMod val="75000"/>
                  </a:schemeClr>
                </a:solidFill>
              </a:rPr>
              <a:t>mid-shaft was measured on </a:t>
            </a:r>
            <a:r>
              <a:rPr lang="en-US" sz="2000" b="1" i="1" dirty="0" err="1">
                <a:solidFill>
                  <a:schemeClr val="accent1">
                    <a:lumMod val="75000"/>
                  </a:schemeClr>
                </a:solidFill>
              </a:rPr>
              <a:t>postero</a:t>
            </a:r>
            <a:r>
              <a:rPr lang="en-US" sz="2000" b="1" i="1" dirty="0">
                <a:solidFill>
                  <a:schemeClr val="accent1">
                    <a:lumMod val="75000"/>
                  </a:schemeClr>
                </a:solidFill>
              </a:rPr>
              <a:t>-anterior radiographs</a:t>
            </a:r>
          </a:p>
          <a:p>
            <a:r>
              <a:rPr lang="en-US" sz="2000" b="1" i="1" dirty="0">
                <a:solidFill>
                  <a:schemeClr val="accent1">
                    <a:lumMod val="75000"/>
                  </a:schemeClr>
                </a:solidFill>
              </a:rPr>
              <a:t>of both hands using industrial fine grained single </a:t>
            </a:r>
          </a:p>
          <a:p>
            <a:r>
              <a:rPr lang="en-US" sz="2000" b="1" i="1" dirty="0">
                <a:solidFill>
                  <a:schemeClr val="accent1">
                    <a:lumMod val="75000"/>
                  </a:schemeClr>
                </a:solidFill>
              </a:rPr>
              <a:t>emulsion film for fine detail.</a:t>
            </a:r>
          </a:p>
        </p:txBody>
      </p:sp>
    </p:spTree>
    <p:extLst>
      <p:ext uri="{BB962C8B-B14F-4D97-AF65-F5344CB8AC3E}">
        <p14:creationId xmlns:p14="http://schemas.microsoft.com/office/powerpoint/2010/main" val="58463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Hadji Upstairs\Pictures\osteoporosis\Image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2397471" y="2515119"/>
            <a:ext cx="2584355" cy="4716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1089" y="6165304"/>
            <a:ext cx="501291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a:solidFill>
                  <a:schemeClr val="bg2">
                    <a:lumMod val="25000"/>
                  </a:schemeClr>
                </a:solidFill>
                <a:latin typeface="Aharoni" pitchFamily="2" charset="-79"/>
                <a:cs typeface="Aharoni" pitchFamily="2" charset="-79"/>
              </a:rPr>
              <a:t>Spinal densitometer in Operation</a:t>
            </a:r>
          </a:p>
        </p:txBody>
      </p:sp>
      <p:sp>
        <p:nvSpPr>
          <p:cNvPr id="4" name="TextBox 3"/>
          <p:cNvSpPr txBox="1"/>
          <p:nvPr/>
        </p:nvSpPr>
        <p:spPr>
          <a:xfrm>
            <a:off x="146568" y="188640"/>
            <a:ext cx="9022022" cy="1384995"/>
          </a:xfrm>
          <a:prstGeom prst="rect">
            <a:avLst/>
          </a:prstGeom>
          <a:noFill/>
        </p:spPr>
        <p:txBody>
          <a:bodyPr wrap="none" rtlCol="0">
            <a:spAutoFit/>
          </a:bodyPr>
          <a:lstStyle/>
          <a:p>
            <a:r>
              <a:rPr lang="en-US" sz="2400" b="1" u="sng" dirty="0">
                <a:solidFill>
                  <a:schemeClr val="bg2">
                    <a:lumMod val="50000"/>
                  </a:schemeClr>
                </a:solidFill>
              </a:rPr>
              <a:t>Bone densitometry</a:t>
            </a:r>
            <a:r>
              <a:rPr lang="en-US" sz="2400" b="1" dirty="0">
                <a:solidFill>
                  <a:schemeClr val="bg2">
                    <a:lumMod val="50000"/>
                  </a:schemeClr>
                </a:solidFill>
              </a:rPr>
              <a:t>   </a:t>
            </a:r>
            <a:r>
              <a:rPr lang="en-US" sz="2000" b="1" i="1" dirty="0">
                <a:solidFill>
                  <a:schemeClr val="bg2">
                    <a:lumMod val="50000"/>
                  </a:schemeClr>
                </a:solidFill>
              </a:rPr>
              <a:t>was performed by DEXA on the Lumbar spine </a:t>
            </a:r>
          </a:p>
          <a:p>
            <a:r>
              <a:rPr lang="en-US" sz="2000" b="1" i="1" dirty="0">
                <a:solidFill>
                  <a:schemeClr val="bg2">
                    <a:lumMod val="50000"/>
                  </a:schemeClr>
                </a:solidFill>
              </a:rPr>
              <a:t>from L1 to L4. The World Health Organization (WHO) classification </a:t>
            </a:r>
          </a:p>
          <a:p>
            <a:r>
              <a:rPr lang="en-US" sz="2000" b="1" i="1" dirty="0">
                <a:solidFill>
                  <a:schemeClr val="bg2">
                    <a:lumMod val="50000"/>
                  </a:schemeClr>
                </a:solidFill>
              </a:rPr>
              <a:t>was used to classify the severity of bone loss according to the </a:t>
            </a:r>
          </a:p>
          <a:p>
            <a:r>
              <a:rPr lang="en-US" sz="2000" b="1" i="1" dirty="0">
                <a:solidFill>
                  <a:schemeClr val="bg2">
                    <a:lumMod val="50000"/>
                  </a:schemeClr>
                </a:solidFill>
              </a:rPr>
              <a:t>T-score findings.</a:t>
            </a:r>
          </a:p>
        </p:txBody>
      </p:sp>
      <p:sp>
        <p:nvSpPr>
          <p:cNvPr id="5" name="TextBox 4"/>
          <p:cNvSpPr txBox="1"/>
          <p:nvPr/>
        </p:nvSpPr>
        <p:spPr>
          <a:xfrm>
            <a:off x="131558" y="1789513"/>
            <a:ext cx="8722260" cy="1815882"/>
          </a:xfrm>
          <a:prstGeom prst="rect">
            <a:avLst/>
          </a:prstGeom>
          <a:noFill/>
        </p:spPr>
        <p:txBody>
          <a:bodyPr wrap="none" rtlCol="0">
            <a:spAutoFit/>
          </a:bodyPr>
          <a:lstStyle/>
          <a:p>
            <a:r>
              <a:rPr lang="en-US" sz="1600" dirty="0">
                <a:solidFill>
                  <a:schemeClr val="bg2">
                    <a:lumMod val="50000"/>
                  </a:schemeClr>
                </a:solidFill>
              </a:rPr>
              <a:t>       </a:t>
            </a:r>
            <a:r>
              <a:rPr lang="en-US" sz="1600" b="1" u="sng" dirty="0">
                <a:solidFill>
                  <a:schemeClr val="bg2">
                    <a:lumMod val="50000"/>
                  </a:schemeClr>
                </a:solidFill>
                <a:latin typeface="Arial Black" pitchFamily="34" charset="0"/>
              </a:rPr>
              <a:t>WHO  Classification</a:t>
            </a:r>
          </a:p>
          <a:p>
            <a:pPr marL="400050" indent="-400050">
              <a:buAutoNum type="romanLcParenR"/>
            </a:pPr>
            <a:r>
              <a:rPr lang="en-US" sz="1600" b="1" i="1" dirty="0">
                <a:solidFill>
                  <a:schemeClr val="bg2">
                    <a:lumMod val="50000"/>
                  </a:schemeClr>
                </a:solidFill>
              </a:rPr>
              <a:t>Normal = 0 to -1SD from the young adult mean;</a:t>
            </a:r>
          </a:p>
          <a:p>
            <a:pPr marL="400050" indent="-400050">
              <a:buAutoNum type="romanLcParenR"/>
            </a:pPr>
            <a:r>
              <a:rPr lang="en-US" sz="1600" b="1" i="1" dirty="0">
                <a:solidFill>
                  <a:schemeClr val="bg2">
                    <a:lumMod val="50000"/>
                  </a:schemeClr>
                </a:solidFill>
              </a:rPr>
              <a:t>Osteopenia (low bone mass = -1 to -2.5 SD below the young normal adult mean;</a:t>
            </a:r>
          </a:p>
          <a:p>
            <a:pPr marL="400050" indent="-400050">
              <a:buAutoNum type="romanLcParenR"/>
            </a:pPr>
            <a:r>
              <a:rPr lang="en-US" sz="1600" b="1" i="1" dirty="0">
                <a:solidFill>
                  <a:schemeClr val="bg2">
                    <a:lumMod val="50000"/>
                  </a:schemeClr>
                </a:solidFill>
              </a:rPr>
              <a:t>Osteoporosis = more than -2.5 SD below the young normal mean without </a:t>
            </a:r>
          </a:p>
          <a:p>
            <a:r>
              <a:rPr lang="en-US" sz="1600" b="1" i="1" dirty="0">
                <a:solidFill>
                  <a:schemeClr val="bg2">
                    <a:lumMod val="50000"/>
                  </a:schemeClr>
                </a:solidFill>
              </a:rPr>
              <a:t>       radiological evidence of fragility of fractures;</a:t>
            </a:r>
          </a:p>
          <a:p>
            <a:r>
              <a:rPr lang="en-US" sz="1600" b="1" i="1" dirty="0">
                <a:solidFill>
                  <a:schemeClr val="bg2">
                    <a:lumMod val="50000"/>
                  </a:schemeClr>
                </a:solidFill>
              </a:rPr>
              <a:t>iv)  Severe osteoporosis = same as (iii) but with fragility fractures present</a:t>
            </a:r>
          </a:p>
          <a:p>
            <a:endParaRPr lang="en-US" sz="1600" dirty="0"/>
          </a:p>
        </p:txBody>
      </p:sp>
    </p:spTree>
    <p:extLst>
      <p:ext uri="{BB962C8B-B14F-4D97-AF65-F5344CB8AC3E}">
        <p14:creationId xmlns:p14="http://schemas.microsoft.com/office/powerpoint/2010/main" val="343023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16832"/>
            <a:ext cx="8229600" cy="4525963"/>
          </a:xfrm>
        </p:spPr>
        <p:txBody>
          <a:bodyPr>
            <a:normAutofit lnSpcReduction="10000"/>
          </a:bodyPr>
          <a:lstStyle/>
          <a:p>
            <a:pPr marL="109728" indent="0">
              <a:buNone/>
            </a:pPr>
            <a:r>
              <a:rPr lang="en-US" sz="2000" b="1" dirty="0">
                <a:solidFill>
                  <a:schemeClr val="accent1">
                    <a:lumMod val="75000"/>
                  </a:schemeClr>
                </a:solidFill>
                <a:latin typeface="Aharoni" pitchFamily="2" charset="-79"/>
                <a:cs typeface="Aharoni" pitchFamily="2" charset="-79"/>
              </a:rPr>
              <a:t>▶  Group </a:t>
            </a:r>
            <a:r>
              <a:rPr lang="en-US" sz="2400" b="1" dirty="0">
                <a:solidFill>
                  <a:schemeClr val="accent1">
                    <a:lumMod val="75000"/>
                  </a:schemeClr>
                </a:solidFill>
                <a:latin typeface="Aharoni" pitchFamily="2" charset="-79"/>
                <a:cs typeface="Aharoni" pitchFamily="2" charset="-79"/>
              </a:rPr>
              <a:t>1</a:t>
            </a:r>
            <a:r>
              <a:rPr lang="en-US" sz="2000" b="1" dirty="0">
                <a:solidFill>
                  <a:schemeClr val="accent1">
                    <a:lumMod val="75000"/>
                  </a:schemeClr>
                </a:solidFill>
                <a:latin typeface="Aharoni" pitchFamily="2" charset="-79"/>
                <a:cs typeface="Aharoni" pitchFamily="2" charset="-79"/>
              </a:rPr>
              <a:t> : Patients with normal bone.</a:t>
            </a:r>
          </a:p>
          <a:p>
            <a:pPr marL="109728" indent="0">
              <a:buNone/>
            </a:pPr>
            <a:r>
              <a:rPr lang="en-US" sz="2000" b="1" dirty="0">
                <a:solidFill>
                  <a:schemeClr val="accent1">
                    <a:lumMod val="75000"/>
                  </a:schemeClr>
                </a:solidFill>
                <a:latin typeface="Aharoni" pitchFamily="2" charset="-79"/>
                <a:cs typeface="Aharoni" pitchFamily="2" charset="-79"/>
              </a:rPr>
              <a:t>▶  Group </a:t>
            </a:r>
            <a:r>
              <a:rPr lang="en-US" sz="2400" b="1" dirty="0">
                <a:solidFill>
                  <a:schemeClr val="accent1">
                    <a:lumMod val="75000"/>
                  </a:schemeClr>
                </a:solidFill>
                <a:latin typeface="Aharoni" pitchFamily="2" charset="-79"/>
                <a:cs typeface="Aharoni" pitchFamily="2" charset="-79"/>
              </a:rPr>
              <a:t>2</a:t>
            </a:r>
            <a:r>
              <a:rPr lang="en-US" sz="2000" b="1" dirty="0">
                <a:solidFill>
                  <a:schemeClr val="accent1">
                    <a:lumMod val="75000"/>
                  </a:schemeClr>
                </a:solidFill>
                <a:latin typeface="Aharoni" pitchFamily="2" charset="-79"/>
                <a:cs typeface="Aharoni" pitchFamily="2" charset="-79"/>
              </a:rPr>
              <a:t> : Osteoporotic patients. </a:t>
            </a:r>
            <a:r>
              <a:rPr lang="en-US" sz="1800" b="1" i="1" dirty="0">
                <a:solidFill>
                  <a:schemeClr val="accent1">
                    <a:lumMod val="75000"/>
                  </a:schemeClr>
                </a:solidFill>
                <a:latin typeface="Aharoni" pitchFamily="2" charset="-79"/>
                <a:cs typeface="Aharoni" pitchFamily="2" charset="-79"/>
              </a:rPr>
              <a:t>The diagnosis of osteoporosis</a:t>
            </a:r>
          </a:p>
          <a:p>
            <a:pPr marL="109728" indent="0">
              <a:buNone/>
            </a:pPr>
            <a:r>
              <a:rPr lang="en-US" sz="1800" b="1" i="1" dirty="0">
                <a:solidFill>
                  <a:schemeClr val="accent1">
                    <a:lumMod val="75000"/>
                  </a:schemeClr>
                </a:solidFill>
                <a:latin typeface="Aharoni" pitchFamily="2" charset="-79"/>
                <a:cs typeface="Aharoni" pitchFamily="2" charset="-79"/>
              </a:rPr>
              <a:t>                        was based on the densitometry findings (WHO criteria)        </a:t>
            </a:r>
          </a:p>
          <a:p>
            <a:pPr marL="109728" indent="0">
              <a:buNone/>
            </a:pPr>
            <a:r>
              <a:rPr lang="en-US" sz="1800" b="1" i="1" dirty="0">
                <a:solidFill>
                  <a:schemeClr val="accent1">
                    <a:lumMod val="75000"/>
                  </a:schemeClr>
                </a:solidFill>
                <a:latin typeface="Aharoni" pitchFamily="2" charset="-79"/>
                <a:cs typeface="Aharoni" pitchFamily="2" charset="-79"/>
              </a:rPr>
              <a:t>                        and on the presence of vertebral fractures in the     </a:t>
            </a:r>
          </a:p>
          <a:p>
            <a:pPr marL="109728" indent="0">
              <a:buNone/>
            </a:pPr>
            <a:r>
              <a:rPr lang="en-US" sz="1800" b="1" i="1" dirty="0">
                <a:solidFill>
                  <a:schemeClr val="accent1">
                    <a:lumMod val="75000"/>
                  </a:schemeClr>
                </a:solidFill>
                <a:latin typeface="Aharoni" pitchFamily="2" charset="-79"/>
                <a:cs typeface="Aharoni" pitchFamily="2" charset="-79"/>
              </a:rPr>
              <a:t>                        Thoracic and/or lumbar spine as described in chapter II.</a:t>
            </a:r>
          </a:p>
          <a:p>
            <a:pPr marL="109728" indent="0">
              <a:buNone/>
            </a:pPr>
            <a:r>
              <a:rPr lang="en-US" sz="2000" b="1" dirty="0">
                <a:solidFill>
                  <a:schemeClr val="accent1">
                    <a:lumMod val="75000"/>
                  </a:schemeClr>
                </a:solidFill>
                <a:latin typeface="Aharoni" pitchFamily="2" charset="-79"/>
                <a:cs typeface="Aharoni" pitchFamily="2" charset="-79"/>
              </a:rPr>
              <a:t>▶  Group</a:t>
            </a:r>
            <a:r>
              <a:rPr lang="en-US" sz="2400" b="1" dirty="0">
                <a:solidFill>
                  <a:schemeClr val="accent1">
                    <a:lumMod val="75000"/>
                  </a:schemeClr>
                </a:solidFill>
                <a:latin typeface="Aharoni" pitchFamily="2" charset="-79"/>
                <a:cs typeface="Aharoni" pitchFamily="2" charset="-79"/>
              </a:rPr>
              <a:t> 3 : </a:t>
            </a:r>
            <a:r>
              <a:rPr lang="en-US" sz="2000" b="1" dirty="0" err="1">
                <a:solidFill>
                  <a:schemeClr val="accent1">
                    <a:lumMod val="75000"/>
                  </a:schemeClr>
                </a:solidFill>
                <a:latin typeface="Aharoni" pitchFamily="2" charset="-79"/>
                <a:cs typeface="Aharoni" pitchFamily="2" charset="-79"/>
              </a:rPr>
              <a:t>Osteopenic</a:t>
            </a:r>
            <a:r>
              <a:rPr lang="en-US" sz="2000" b="1" dirty="0">
                <a:solidFill>
                  <a:schemeClr val="accent1">
                    <a:lumMod val="75000"/>
                  </a:schemeClr>
                </a:solidFill>
                <a:latin typeface="Aharoni" pitchFamily="2" charset="-79"/>
                <a:cs typeface="Aharoni" pitchFamily="2" charset="-79"/>
              </a:rPr>
              <a:t> patients. </a:t>
            </a:r>
            <a:r>
              <a:rPr lang="en-US" sz="1800" b="1" i="1" dirty="0">
                <a:solidFill>
                  <a:schemeClr val="accent1">
                    <a:lumMod val="75000"/>
                  </a:schemeClr>
                </a:solidFill>
                <a:latin typeface="Aharoni" pitchFamily="2" charset="-79"/>
                <a:cs typeface="Aharoni" pitchFamily="2" charset="-79"/>
              </a:rPr>
              <a:t>The diagnosis was </a:t>
            </a:r>
            <a:r>
              <a:rPr lang="en-US" sz="1800" b="1" i="1" dirty="0" err="1">
                <a:solidFill>
                  <a:schemeClr val="accent1">
                    <a:lumMod val="75000"/>
                  </a:schemeClr>
                </a:solidFill>
                <a:latin typeface="Aharoni" pitchFamily="2" charset="-79"/>
                <a:cs typeface="Aharoni" pitchFamily="2" charset="-79"/>
              </a:rPr>
              <a:t>basedon</a:t>
            </a:r>
            <a:r>
              <a:rPr lang="en-US" sz="1800" b="1" i="1" dirty="0">
                <a:solidFill>
                  <a:schemeClr val="accent1">
                    <a:lumMod val="75000"/>
                  </a:schemeClr>
                </a:solidFill>
                <a:latin typeface="Aharoni" pitchFamily="2" charset="-79"/>
                <a:cs typeface="Aharoni" pitchFamily="2" charset="-79"/>
              </a:rPr>
              <a:t> the                       </a:t>
            </a:r>
          </a:p>
          <a:p>
            <a:pPr marL="109728" indent="0">
              <a:buNone/>
            </a:pPr>
            <a:r>
              <a:rPr lang="en-US" sz="1800" b="1" i="1" dirty="0">
                <a:solidFill>
                  <a:schemeClr val="accent1">
                    <a:lumMod val="75000"/>
                  </a:schemeClr>
                </a:solidFill>
                <a:latin typeface="Aharoni" pitchFamily="2" charset="-79"/>
                <a:cs typeface="Aharoni" pitchFamily="2" charset="-79"/>
              </a:rPr>
              <a:t>                       WHO definition (BMD between </a:t>
            </a:r>
            <a:r>
              <a:rPr lang="en-US" sz="2400" b="1" i="1" dirty="0">
                <a:solidFill>
                  <a:schemeClr val="accent1">
                    <a:lumMod val="75000"/>
                  </a:schemeClr>
                </a:solidFill>
                <a:latin typeface="Aharoni" pitchFamily="2" charset="-79"/>
                <a:cs typeface="Aharoni" pitchFamily="2" charset="-79"/>
              </a:rPr>
              <a:t>-1 </a:t>
            </a:r>
            <a:r>
              <a:rPr lang="en-US" sz="1800" b="1" i="1" dirty="0">
                <a:solidFill>
                  <a:schemeClr val="accent1">
                    <a:lumMod val="75000"/>
                  </a:schemeClr>
                </a:solidFill>
                <a:latin typeface="Aharoni" pitchFamily="2" charset="-79"/>
                <a:cs typeface="Aharoni" pitchFamily="2" charset="-79"/>
              </a:rPr>
              <a:t>and </a:t>
            </a:r>
            <a:r>
              <a:rPr lang="en-US" sz="2400" b="1" i="1" dirty="0">
                <a:solidFill>
                  <a:schemeClr val="accent1">
                    <a:lumMod val="75000"/>
                  </a:schemeClr>
                </a:solidFill>
                <a:latin typeface="Aharoni" pitchFamily="2" charset="-79"/>
                <a:cs typeface="Aharoni" pitchFamily="2" charset="-79"/>
              </a:rPr>
              <a:t>-2.5 </a:t>
            </a:r>
            <a:r>
              <a:rPr lang="en-US" sz="1800" b="1" i="1" dirty="0">
                <a:solidFill>
                  <a:schemeClr val="accent1">
                    <a:lumMod val="75000"/>
                  </a:schemeClr>
                </a:solidFill>
                <a:latin typeface="Aharoni" pitchFamily="2" charset="-79"/>
                <a:cs typeface="Aharoni" pitchFamily="2" charset="-79"/>
              </a:rPr>
              <a:t>SD below the   </a:t>
            </a:r>
          </a:p>
          <a:p>
            <a:pPr marL="109728" indent="0">
              <a:buNone/>
            </a:pPr>
            <a:r>
              <a:rPr lang="en-US" sz="1800" b="1" i="1" dirty="0">
                <a:solidFill>
                  <a:schemeClr val="accent1">
                    <a:lumMod val="75000"/>
                  </a:schemeClr>
                </a:solidFill>
                <a:latin typeface="Aharoni" pitchFamily="2" charset="-79"/>
                <a:cs typeface="Aharoni" pitchFamily="2" charset="-79"/>
              </a:rPr>
              <a:t>                        young normal mean).</a:t>
            </a:r>
          </a:p>
          <a:p>
            <a:pPr marL="109728" indent="0">
              <a:buNone/>
            </a:pPr>
            <a:r>
              <a:rPr lang="en-US" sz="2000" dirty="0">
                <a:solidFill>
                  <a:schemeClr val="accent1">
                    <a:lumMod val="75000"/>
                  </a:schemeClr>
                </a:solidFill>
                <a:latin typeface="Aharoni" pitchFamily="2" charset="-79"/>
                <a:cs typeface="Aharoni" pitchFamily="2" charset="-79"/>
              </a:rPr>
              <a:t>▶  Group </a:t>
            </a:r>
            <a:r>
              <a:rPr lang="en-US" sz="2800" dirty="0">
                <a:solidFill>
                  <a:schemeClr val="accent1">
                    <a:lumMod val="75000"/>
                  </a:schemeClr>
                </a:solidFill>
                <a:latin typeface="Aharoni" pitchFamily="2" charset="-79"/>
                <a:cs typeface="Aharoni" pitchFamily="2" charset="-79"/>
              </a:rPr>
              <a:t>4 : </a:t>
            </a:r>
            <a:r>
              <a:rPr lang="en-US" sz="1800" i="1" dirty="0">
                <a:solidFill>
                  <a:schemeClr val="accent1">
                    <a:lumMod val="75000"/>
                  </a:schemeClr>
                </a:solidFill>
                <a:latin typeface="Aharoni" pitchFamily="2" charset="-79"/>
                <a:cs typeface="Aharoni" pitchFamily="2" charset="-79"/>
              </a:rPr>
              <a:t>All patients with abnormal bone which is group </a:t>
            </a:r>
            <a:r>
              <a:rPr lang="en-US" sz="2400" i="1" dirty="0">
                <a:solidFill>
                  <a:schemeClr val="accent1">
                    <a:lumMod val="75000"/>
                  </a:schemeClr>
                </a:solidFill>
                <a:latin typeface="Aharoni" pitchFamily="2" charset="-79"/>
                <a:cs typeface="Aharoni" pitchFamily="2" charset="-79"/>
              </a:rPr>
              <a:t>2</a:t>
            </a:r>
            <a:r>
              <a:rPr lang="en-US" sz="1800" i="1" dirty="0">
                <a:solidFill>
                  <a:schemeClr val="accent1">
                    <a:lumMod val="75000"/>
                  </a:schemeClr>
                </a:solidFill>
                <a:latin typeface="Aharoni" pitchFamily="2" charset="-79"/>
                <a:cs typeface="Aharoni" pitchFamily="2" charset="-79"/>
              </a:rPr>
              <a:t>   </a:t>
            </a:r>
          </a:p>
          <a:p>
            <a:pPr marL="109728" indent="0">
              <a:buNone/>
            </a:pPr>
            <a:r>
              <a:rPr lang="en-US" sz="1800" i="1" dirty="0">
                <a:solidFill>
                  <a:schemeClr val="accent1">
                    <a:lumMod val="75000"/>
                  </a:schemeClr>
                </a:solidFill>
                <a:latin typeface="Aharoni" pitchFamily="2" charset="-79"/>
                <a:cs typeface="Aharoni" pitchFamily="2" charset="-79"/>
              </a:rPr>
              <a:t>                         (osteopenia) and group </a:t>
            </a:r>
            <a:r>
              <a:rPr lang="en-US" sz="2400" i="1" dirty="0">
                <a:solidFill>
                  <a:schemeClr val="accent1">
                    <a:lumMod val="75000"/>
                  </a:schemeClr>
                </a:solidFill>
                <a:latin typeface="Aharoni" pitchFamily="2" charset="-79"/>
                <a:cs typeface="Aharoni" pitchFamily="2" charset="-79"/>
              </a:rPr>
              <a:t>3</a:t>
            </a:r>
            <a:r>
              <a:rPr lang="en-US" sz="1800" i="1" dirty="0">
                <a:solidFill>
                  <a:schemeClr val="accent1">
                    <a:lumMod val="75000"/>
                  </a:schemeClr>
                </a:solidFill>
                <a:latin typeface="Aharoni" pitchFamily="2" charset="-79"/>
                <a:cs typeface="Aharoni" pitchFamily="2" charset="-79"/>
              </a:rPr>
              <a:t> (osteoporosis) taken together. </a:t>
            </a:r>
          </a:p>
          <a:p>
            <a:pPr marL="109728" indent="0">
              <a:buNone/>
            </a:pPr>
            <a:endParaRPr lang="en-US" sz="1800" b="1" i="1" dirty="0">
              <a:solidFill>
                <a:schemeClr val="accent1">
                  <a:lumMod val="75000"/>
                </a:schemeClr>
              </a:solidFill>
              <a:latin typeface="Aharoni" pitchFamily="2" charset="-79"/>
              <a:cs typeface="Aharoni" pitchFamily="2" charset="-79"/>
            </a:endParaRPr>
          </a:p>
          <a:p>
            <a:pPr marL="109728" indent="0">
              <a:buNone/>
            </a:pPr>
            <a:endParaRPr lang="en-US" sz="1800" b="1" i="1" dirty="0">
              <a:solidFill>
                <a:schemeClr val="accent1">
                  <a:lumMod val="75000"/>
                </a:schemeClr>
              </a:solidFill>
              <a:latin typeface="Aharoni" pitchFamily="2" charset="-79"/>
              <a:cs typeface="Aharoni" pitchFamily="2" charset="-79"/>
            </a:endParaRPr>
          </a:p>
          <a:p>
            <a:pPr marL="109728" indent="0">
              <a:buNone/>
            </a:pPr>
            <a:r>
              <a:rPr lang="en-US" sz="1800" dirty="0"/>
              <a:t> </a:t>
            </a:r>
          </a:p>
        </p:txBody>
      </p:sp>
      <p:sp>
        <p:nvSpPr>
          <p:cNvPr id="3" name="Title 2"/>
          <p:cNvSpPr>
            <a:spLocks noGrp="1"/>
          </p:cNvSpPr>
          <p:nvPr>
            <p:ph type="title"/>
          </p:nvPr>
        </p:nvSpPr>
        <p:spPr>
          <a:xfrm>
            <a:off x="467544" y="260648"/>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sz="24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For purposes of Analysis patients were subdivided into four groups according to the following criteria</a:t>
            </a:r>
          </a:p>
        </p:txBody>
      </p:sp>
    </p:spTree>
    <p:extLst>
      <p:ext uri="{BB962C8B-B14F-4D97-AF65-F5344CB8AC3E}">
        <p14:creationId xmlns:p14="http://schemas.microsoft.com/office/powerpoint/2010/main" val="1223443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1403</TotalTime>
  <Words>1783</Words>
  <Application>Microsoft Office PowerPoint</Application>
  <PresentationFormat>On-screen Show (4:3)</PresentationFormat>
  <Paragraphs>217</Paragraphs>
  <Slides>25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Agency FB</vt:lpstr>
      <vt:lpstr>Aharoni</vt:lpstr>
      <vt:lpstr>Algerian</vt:lpstr>
      <vt:lpstr>Arial Black</vt:lpstr>
      <vt:lpstr>Arial Rounded MT Bold</vt:lpstr>
      <vt:lpstr>Arial Unicode MS</vt:lpstr>
      <vt:lpstr>Bauhaus 93</vt:lpstr>
      <vt:lpstr>Bernard MT Condensed</vt:lpstr>
      <vt:lpstr>Blackadder ITC</vt:lpstr>
      <vt:lpstr>Calibri</vt:lpstr>
      <vt:lpstr>Lucida Sans Unicode</vt:lpstr>
      <vt:lpstr>Rockwell</vt:lpstr>
      <vt:lpstr>Verdana</vt:lpstr>
      <vt:lpstr>Wingdings 2</vt:lpstr>
      <vt:lpstr>Wingdings 3</vt:lpstr>
      <vt:lpstr>Concourse</vt:lpstr>
      <vt:lpstr>PowerPoint Presentation</vt:lpstr>
      <vt:lpstr>PowerPoint Presentation</vt:lpstr>
      <vt:lpstr>  THE PREVALENCE OF OSTEOPOROSIS IN PRIMARY OSTEOARTHRITIS.   PRACTICAL  AND  THEORETICAL SIGNIFICANCE </vt:lpstr>
      <vt:lpstr>  THE PREVALENCE OF OSTEOPOROSIS IN PRIMARY OSTEOARTHRITIS.   PRACTICAL AND THEORETICAL SIGNIFICANCE </vt:lpstr>
      <vt:lpstr>PowerPoint Presentation</vt:lpstr>
      <vt:lpstr>PowerPoint Presentation</vt:lpstr>
      <vt:lpstr>PowerPoint Presentation</vt:lpstr>
      <vt:lpstr>PowerPoint Presentation</vt:lpstr>
      <vt:lpstr>For purposes of Analysis patients were subdivided into four groups according to the following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 – Message for Orthopaedic Surgeons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Hadji Upstairs</dc:creator>
  <cp:lastModifiedBy>DRSTELIOSH</cp:lastModifiedBy>
  <cp:revision>67</cp:revision>
  <dcterms:created xsi:type="dcterms:W3CDTF">2011-08-24T05:41:21Z</dcterms:created>
  <dcterms:modified xsi:type="dcterms:W3CDTF">2017-11-30T05:45:03Z</dcterms:modified>
</cp:coreProperties>
</file>