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1" r:id="rId2"/>
    <p:sldId id="259" r:id="rId3"/>
    <p:sldId id="257" r:id="rId4"/>
    <p:sldId id="258" r:id="rId5"/>
    <p:sldId id="260" r:id="rId6"/>
    <p:sldId id="261" r:id="rId7"/>
    <p:sldId id="262" r:id="rId8"/>
    <p:sldId id="265" r:id="rId9"/>
    <p:sldId id="266" r:id="rId10"/>
    <p:sldId id="267" r:id="rId11"/>
    <p:sldId id="273" r:id="rId12"/>
    <p:sldId id="272" r:id="rId13"/>
    <p:sldId id="275" r:id="rId14"/>
    <p:sldId id="278" r:id="rId15"/>
    <p:sldId id="276" r:id="rId16"/>
    <p:sldId id="277" r:id="rId17"/>
    <p:sldId id="274" r:id="rId18"/>
    <p:sldId id="269" r:id="rId19"/>
    <p:sldId id="268" r:id="rId20"/>
    <p:sldId id="2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F207D38E-4AE6-4C8A-8580-C0DF031DAA4B}" type="datetimeFigureOut">
              <a:rPr lang="en-US" smtClean="0"/>
              <a:t>17-Sep-16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DBC87DF5-3CA0-477F-98D9-FD0BE9C789BC}"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07D38E-4AE6-4C8A-8580-C0DF031DAA4B}" type="datetimeFigureOut">
              <a:rPr lang="en-US" smtClean="0"/>
              <a:t>17-Sep-16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07D38E-4AE6-4C8A-8580-C0DF031DAA4B}" type="datetimeFigureOut">
              <a:rPr lang="en-US" smtClean="0"/>
              <a:t>17-Sep-16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07D38E-4AE6-4C8A-8580-C0DF031DAA4B}" type="datetimeFigureOut">
              <a:rPr lang="en-US" smtClean="0"/>
              <a:t>17-Sep-16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207D38E-4AE6-4C8A-8580-C0DF031DAA4B}" type="datetimeFigureOut">
              <a:rPr lang="en-US" smtClean="0"/>
              <a:t>17-Sep-16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DBC87DF5-3CA0-477F-98D9-FD0BE9C789B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207D38E-4AE6-4C8A-8580-C0DF031DAA4B}" type="datetimeFigureOut">
              <a:rPr lang="en-US" smtClean="0"/>
              <a:t>17-Sep-16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207D38E-4AE6-4C8A-8580-C0DF031DAA4B}" type="datetimeFigureOut">
              <a:rPr lang="en-US" smtClean="0"/>
              <a:t>17-Sep-16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F207D38E-4AE6-4C8A-8580-C0DF031DAA4B}" type="datetimeFigureOut">
              <a:rPr lang="en-US" smtClean="0"/>
              <a:t>17-Sep-16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07D38E-4AE6-4C8A-8580-C0DF031DAA4B}" type="datetimeFigureOut">
              <a:rPr lang="en-US" smtClean="0"/>
              <a:t>17-Sep-16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207D38E-4AE6-4C8A-8580-C0DF031DAA4B}" type="datetimeFigureOut">
              <a:rPr lang="en-US" smtClean="0"/>
              <a:t>17-Sep-16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207D38E-4AE6-4C8A-8580-C0DF031DAA4B}" type="datetimeFigureOut">
              <a:rPr lang="en-US" smtClean="0"/>
              <a:t>17-Sep-16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87DF5-3CA0-477F-98D9-FD0BE9C789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207D38E-4AE6-4C8A-8580-C0DF031DAA4B}" type="datetimeFigureOut">
              <a:rPr lang="en-US" smtClean="0"/>
              <a:t>17-Sep-16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BC87DF5-3CA0-477F-98D9-FD0BE9C789B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liosH\Pictures\New folder (2)\f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977" y="0"/>
            <a:ext cx="531002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greece.greekreporter.com/files/famagust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5593814" cy="332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044714"/>
            <a:ext cx="3661580"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FAMAGUSTA</a:t>
            </a:r>
          </a:p>
        </p:txBody>
      </p:sp>
      <p:sp>
        <p:nvSpPr>
          <p:cNvPr id="5" name="TextBox 4"/>
          <p:cNvSpPr txBox="1"/>
          <p:nvPr/>
        </p:nvSpPr>
        <p:spPr>
          <a:xfrm>
            <a:off x="8071405" y="2743200"/>
            <a:ext cx="902811" cy="523220"/>
          </a:xfrm>
          <a:prstGeom prst="rect">
            <a:avLst/>
          </a:prstGeom>
          <a:noFill/>
        </p:spPr>
        <p:txBody>
          <a:bodyPr wrap="none" rtlCol="0">
            <a:spAutoFit/>
          </a:bodyPr>
          <a:lstStyle/>
          <a:p>
            <a:r>
              <a:rPr lang="en-US" sz="2800" b="1" dirty="0">
                <a:solidFill>
                  <a:srgbClr val="FFFF00"/>
                </a:solidFill>
              </a:rPr>
              <a:t>1974</a:t>
            </a:r>
          </a:p>
        </p:txBody>
      </p:sp>
      <p:sp>
        <p:nvSpPr>
          <p:cNvPr id="6" name="TextBox 5"/>
          <p:cNvSpPr txBox="1"/>
          <p:nvPr/>
        </p:nvSpPr>
        <p:spPr>
          <a:xfrm>
            <a:off x="4691003" y="6311920"/>
            <a:ext cx="902811" cy="523220"/>
          </a:xfrm>
          <a:prstGeom prst="rect">
            <a:avLst/>
          </a:prstGeom>
          <a:noFill/>
        </p:spPr>
        <p:txBody>
          <a:bodyPr wrap="none" rtlCol="0">
            <a:spAutoFit/>
          </a:bodyPr>
          <a:lstStyle/>
          <a:p>
            <a:r>
              <a:rPr lang="en-US" sz="2800" b="1" dirty="0">
                <a:solidFill>
                  <a:srgbClr val="FFFF00"/>
                </a:solidFill>
              </a:rPr>
              <a:t>2008</a:t>
            </a:r>
          </a:p>
        </p:txBody>
      </p:sp>
      <p:sp>
        <p:nvSpPr>
          <p:cNvPr id="8" name="Rectangle 7"/>
          <p:cNvSpPr/>
          <p:nvPr/>
        </p:nvSpPr>
        <p:spPr>
          <a:xfrm>
            <a:off x="5593814" y="4724400"/>
            <a:ext cx="3313728" cy="646331"/>
          </a:xfrm>
          <a:prstGeom prst="rect">
            <a:avLst/>
          </a:prstGeom>
          <a:noFill/>
        </p:spPr>
        <p:txBody>
          <a:bodyPr wrap="none" lIns="91440" tIns="45720" rIns="91440" bIns="45720">
            <a:spAutoFit/>
          </a:bodyPr>
          <a:lstStyle/>
          <a:p>
            <a:pPr algn="ctr"/>
            <a:r>
              <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FAMAGUSTA</a:t>
            </a:r>
          </a:p>
        </p:txBody>
      </p:sp>
      <p:sp>
        <p:nvSpPr>
          <p:cNvPr id="9" name="Rectangle 8"/>
          <p:cNvSpPr/>
          <p:nvPr/>
        </p:nvSpPr>
        <p:spPr>
          <a:xfrm>
            <a:off x="5740318" y="5625346"/>
            <a:ext cx="3159840" cy="1200329"/>
          </a:xfrm>
          <a:prstGeom prst="rect">
            <a:avLst/>
          </a:prstGeom>
          <a:noFill/>
        </p:spPr>
        <p:txBody>
          <a:bodyPr wrap="none" lIns="91440" tIns="45720" rIns="91440" bIns="45720">
            <a:spAutoFit/>
          </a:bodyPr>
          <a:lstStyle/>
          <a:p>
            <a:pPr algn="ctr"/>
            <a:r>
              <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 HOSTAGE </a:t>
            </a:r>
          </a:p>
          <a:p>
            <a:pPr algn="ctr"/>
            <a:r>
              <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TOWN</a:t>
            </a:r>
          </a:p>
        </p:txBody>
      </p:sp>
    </p:spTree>
    <p:extLst>
      <p:ext uri="{BB962C8B-B14F-4D97-AF65-F5344CB8AC3E}">
        <p14:creationId xmlns:p14="http://schemas.microsoft.com/office/powerpoint/2010/main" val="66435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2946" y="476399"/>
            <a:ext cx="3703580" cy="277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519080" y="3856915"/>
            <a:ext cx="3173893" cy="238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5218"/>
            <a:ext cx="3268246" cy="245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3460178"/>
            <a:ext cx="3185387" cy="23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46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rver\Pictures\INTERTAN hadjicharalambous\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6232" y="2700172"/>
            <a:ext cx="4177768" cy="41777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erver\Pictures\INTERTAN hadjicharalambous\I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325196"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1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erver\Pictures\Hadjiadamou\gianoula xatziadamou000530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
            <a:ext cx="8610600" cy="688848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p:cNvSpPr/>
          <p:nvPr/>
        </p:nvSpPr>
        <p:spPr>
          <a:xfrm>
            <a:off x="4495800" y="2057400"/>
            <a:ext cx="1219200" cy="12801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Arrow: Down 2"/>
          <p:cNvSpPr/>
          <p:nvPr/>
        </p:nvSpPr>
        <p:spPr>
          <a:xfrm>
            <a:off x="8001000" y="934345"/>
            <a:ext cx="152400" cy="81381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Rounded Corners 3"/>
          <p:cNvSpPr/>
          <p:nvPr/>
        </p:nvSpPr>
        <p:spPr>
          <a:xfrm>
            <a:off x="0" y="3276600"/>
            <a:ext cx="91440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Note the displacement of the fracture on the lateral view and the reduction with the Hoffman. The positioning of the patient and reduction of the patient before the start of the procedure is very important.</a:t>
            </a:r>
          </a:p>
        </p:txBody>
      </p:sp>
    </p:spTree>
    <p:extLst>
      <p:ext uri="{BB962C8B-B14F-4D97-AF65-F5344CB8AC3E}">
        <p14:creationId xmlns:p14="http://schemas.microsoft.com/office/powerpoint/2010/main" val="2761401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Server\Pictures\INTERTAN hadjicharalambous\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5963"/>
            <a:ext cx="5638800" cy="68739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16927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308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hilips_X-ray_images\X''XARALAMPOUS MAROULLA000020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0" y="3352800"/>
            <a:ext cx="9144000" cy="3429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Accurate reduction before the procedure starts is very important</a:t>
            </a:r>
          </a:p>
        </p:txBody>
      </p:sp>
    </p:spTree>
    <p:extLst>
      <p:ext uri="{BB962C8B-B14F-4D97-AF65-F5344CB8AC3E}">
        <p14:creationId xmlns:p14="http://schemas.microsoft.com/office/powerpoint/2010/main" val="2211616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hilips_X-ray_images\X''XARALAMPOUS MAROULLA001060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801" y="-148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4038599" y="4953000"/>
            <a:ext cx="5101701" cy="1903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The stages in the insertion of the nail and the screws.</a:t>
            </a:r>
          </a:p>
        </p:txBody>
      </p:sp>
    </p:spTree>
    <p:extLst>
      <p:ext uri="{BB962C8B-B14F-4D97-AF65-F5344CB8AC3E}">
        <p14:creationId xmlns:p14="http://schemas.microsoft.com/office/powerpoint/2010/main" val="1007131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Philips_X-ray_images\X''XARALAMPOUS MAROULLA001230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 y="-24414"/>
            <a:ext cx="9149918" cy="73199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76200" y="76200"/>
            <a:ext cx="90678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Final insertion of the nail and , proximal interlocking screws and distal screw.</a:t>
            </a:r>
          </a:p>
        </p:txBody>
      </p:sp>
    </p:spTree>
    <p:extLst>
      <p:ext uri="{BB962C8B-B14F-4D97-AF65-F5344CB8AC3E}">
        <p14:creationId xmlns:p14="http://schemas.microsoft.com/office/powerpoint/2010/main" val="74688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279" y="-5697"/>
            <a:ext cx="690879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3" y="3505200"/>
            <a:ext cx="2413001" cy="180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000" y="5486400"/>
            <a:ext cx="5410455" cy="707886"/>
          </a:xfrm>
          <a:prstGeom prst="rect">
            <a:avLst/>
          </a:prstGeom>
          <a:noFill/>
        </p:spPr>
        <p:txBody>
          <a:bodyPr wrap="none" rtlCol="0">
            <a:spAutoFit/>
          </a:bodyPr>
          <a:lstStyle/>
          <a:p>
            <a:r>
              <a:rPr lang="en-US" sz="2000" b="1" dirty="0">
                <a:solidFill>
                  <a:srgbClr val="FFFF00"/>
                </a:solidFill>
              </a:rPr>
              <a:t>Positioning of the patient and reduction of </a:t>
            </a:r>
          </a:p>
          <a:p>
            <a:r>
              <a:rPr lang="en-US" sz="2000" b="1" dirty="0">
                <a:solidFill>
                  <a:srgbClr val="FFFF00"/>
                </a:solidFill>
              </a:rPr>
              <a:t>the fracture before the start of the procedure</a:t>
            </a:r>
            <a:r>
              <a:rPr lang="en-US" sz="2000" dirty="0"/>
              <a:t>.</a:t>
            </a:r>
          </a:p>
        </p:txBody>
      </p:sp>
    </p:spTree>
    <p:extLst>
      <p:ext uri="{BB962C8B-B14F-4D97-AF65-F5344CB8AC3E}">
        <p14:creationId xmlns:p14="http://schemas.microsoft.com/office/powerpoint/2010/main" val="298727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solidFill>
                  <a:srgbClr val="FFC000"/>
                </a:solidFill>
              </a:rPr>
              <a:t>Original article - The Treatment of Intertrochanteric Fractures: Results using an Intramedullary Nail with Integrated </a:t>
            </a:r>
            <a:r>
              <a:rPr lang="en-US" sz="2000" dirty="0" err="1">
                <a:solidFill>
                  <a:srgbClr val="FFC000"/>
                </a:solidFill>
              </a:rPr>
              <a:t>Cephalocervical</a:t>
            </a:r>
            <a:r>
              <a:rPr lang="en-US" sz="2000" dirty="0">
                <a:solidFill>
                  <a:srgbClr val="FFC000"/>
                </a:solidFill>
              </a:rPr>
              <a:t> screws and Linear Compression</a:t>
            </a:r>
          </a:p>
        </p:txBody>
      </p:sp>
      <p:sp>
        <p:nvSpPr>
          <p:cNvPr id="3" name="Content Placeholder 2"/>
          <p:cNvSpPr>
            <a:spLocks noGrp="1"/>
          </p:cNvSpPr>
          <p:nvPr>
            <p:ph idx="1"/>
          </p:nvPr>
        </p:nvSpPr>
        <p:spPr/>
        <p:txBody>
          <a:bodyPr>
            <a:normAutofit/>
          </a:bodyPr>
          <a:lstStyle/>
          <a:p>
            <a:pPr marL="137160" indent="0">
              <a:buNone/>
            </a:pPr>
            <a:r>
              <a:rPr lang="en-US" sz="2000" dirty="0">
                <a:solidFill>
                  <a:srgbClr val="FFFF00"/>
                </a:solidFill>
              </a:rPr>
              <a:t>Andreas H </a:t>
            </a:r>
            <a:r>
              <a:rPr lang="en-US" sz="2000" dirty="0" err="1">
                <a:solidFill>
                  <a:srgbClr val="FFFF00"/>
                </a:solidFill>
              </a:rPr>
              <a:t>Ruecker</a:t>
            </a:r>
            <a:r>
              <a:rPr lang="en-US" sz="2000" dirty="0">
                <a:solidFill>
                  <a:srgbClr val="FFFF00"/>
                </a:solidFill>
              </a:rPr>
              <a:t>, MD,  M. </a:t>
            </a:r>
            <a:r>
              <a:rPr lang="en-US" sz="2000" dirty="0" err="1">
                <a:solidFill>
                  <a:srgbClr val="FFFF00"/>
                </a:solidFill>
              </a:rPr>
              <a:t>Rupprecht</a:t>
            </a:r>
            <a:r>
              <a:rPr lang="en-US" sz="2000" dirty="0">
                <a:solidFill>
                  <a:srgbClr val="FFFF00"/>
                </a:solidFill>
              </a:rPr>
              <a:t>  MD and co -  Concluded: </a:t>
            </a:r>
          </a:p>
          <a:p>
            <a:pPr marL="137160" indent="0">
              <a:buNone/>
            </a:pPr>
            <a:r>
              <a:rPr lang="en-US" sz="2000" b="1" dirty="0">
                <a:solidFill>
                  <a:srgbClr val="FFFF00"/>
                </a:solidFill>
              </a:rPr>
              <a:t>The </a:t>
            </a:r>
            <a:r>
              <a:rPr lang="en-US" sz="2000" b="1" dirty="0" err="1">
                <a:solidFill>
                  <a:srgbClr val="FFFF00"/>
                </a:solidFill>
              </a:rPr>
              <a:t>combbination</a:t>
            </a:r>
            <a:r>
              <a:rPr lang="en-US" sz="2000" b="1" dirty="0">
                <a:solidFill>
                  <a:srgbClr val="FFFF00"/>
                </a:solidFill>
              </a:rPr>
              <a:t> of</a:t>
            </a:r>
          </a:p>
          <a:p>
            <a:pPr marL="594360" indent="-457200">
              <a:buAutoNum type="alphaLcParenR"/>
            </a:pPr>
            <a:r>
              <a:rPr lang="en-US" sz="2000" b="1" dirty="0">
                <a:solidFill>
                  <a:srgbClr val="FFFF00"/>
                </a:solidFill>
              </a:rPr>
              <a:t>2 </a:t>
            </a:r>
            <a:r>
              <a:rPr lang="en-US" sz="2000" b="1" dirty="0" err="1">
                <a:solidFill>
                  <a:srgbClr val="FFFF00"/>
                </a:solidFill>
              </a:rPr>
              <a:t>intergrated</a:t>
            </a:r>
            <a:r>
              <a:rPr lang="en-US" sz="2000" b="1" dirty="0">
                <a:solidFill>
                  <a:srgbClr val="FFFF00"/>
                </a:solidFill>
              </a:rPr>
              <a:t> screws using a worm gear mechanism to achieve linear compression</a:t>
            </a:r>
          </a:p>
          <a:p>
            <a:pPr marL="594360" indent="-457200">
              <a:buAutoNum type="alphaLcParenR"/>
            </a:pPr>
            <a:r>
              <a:rPr lang="en-US" sz="2000" b="1" dirty="0">
                <a:solidFill>
                  <a:srgbClr val="FFFF00"/>
                </a:solidFill>
              </a:rPr>
              <a:t>An intramedullary implant with a trapezoid proximal stem</a:t>
            </a:r>
          </a:p>
          <a:p>
            <a:pPr marL="594360" indent="-457200">
              <a:buAutoNum type="alphaLcParenR"/>
            </a:pPr>
            <a:r>
              <a:rPr lang="en-US" sz="2000" b="1" dirty="0">
                <a:solidFill>
                  <a:srgbClr val="FFFF00"/>
                </a:solidFill>
              </a:rPr>
              <a:t>A large (15,5mm) oval footprint within the head and  neck fragment and</a:t>
            </a:r>
          </a:p>
          <a:p>
            <a:pPr marL="594360" indent="-457200">
              <a:buAutoNum type="alphaLcParenR"/>
            </a:pPr>
            <a:r>
              <a:rPr lang="en-US" sz="2000" b="1" dirty="0">
                <a:solidFill>
                  <a:srgbClr val="FFFF00"/>
                </a:solidFill>
              </a:rPr>
              <a:t>Maintenance of intraoperative reduction during implant insertion</a:t>
            </a:r>
          </a:p>
          <a:p>
            <a:pPr marL="137160" indent="0">
              <a:buNone/>
            </a:pPr>
            <a:r>
              <a:rPr lang="en-US" sz="2400" b="1" dirty="0">
                <a:solidFill>
                  <a:srgbClr val="FFFF00"/>
                </a:solidFill>
              </a:rPr>
              <a:t>All have improved the fixation of intertrochanteric fractures by preventing uncontrolled collapse through rotation</a:t>
            </a:r>
          </a:p>
        </p:txBody>
      </p:sp>
    </p:spTree>
    <p:extLst>
      <p:ext uri="{BB962C8B-B14F-4D97-AF65-F5344CB8AC3E}">
        <p14:creationId xmlns:p14="http://schemas.microsoft.com/office/powerpoint/2010/main" val="3368686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a:solidFill>
                  <a:srgbClr val="FFC000"/>
                </a:solidFill>
                <a:latin typeface="Agency FB" pitchFamily="34" charset="0"/>
                <a:cs typeface="Vijaya" pitchFamily="34" charset="0"/>
              </a:rPr>
              <a:t>Intertrochanteric and </a:t>
            </a:r>
            <a:r>
              <a:rPr lang="en-ZA" sz="2400" dirty="0" err="1">
                <a:solidFill>
                  <a:srgbClr val="FFC000"/>
                </a:solidFill>
                <a:latin typeface="Agency FB" pitchFamily="34" charset="0"/>
                <a:cs typeface="Vijaya" pitchFamily="34" charset="0"/>
              </a:rPr>
              <a:t>Subtrochanteric</a:t>
            </a:r>
            <a:r>
              <a:rPr lang="en-ZA" sz="2400" dirty="0">
                <a:solidFill>
                  <a:srgbClr val="FFC000"/>
                </a:solidFill>
                <a:latin typeface="Agency FB" pitchFamily="34" charset="0"/>
                <a:cs typeface="Vijaya" pitchFamily="34" charset="0"/>
              </a:rPr>
              <a:t> Fractures</a:t>
            </a:r>
            <a:br>
              <a:rPr lang="en-US" sz="2400" dirty="0">
                <a:solidFill>
                  <a:srgbClr val="FFC000"/>
                </a:solidFill>
                <a:latin typeface="Agency FB" pitchFamily="34" charset="0"/>
                <a:cs typeface="Vijaya" pitchFamily="34" charset="0"/>
              </a:rPr>
            </a:br>
            <a:r>
              <a:rPr lang="en-ZA" sz="2400" dirty="0">
                <a:solidFill>
                  <a:srgbClr val="FFC000"/>
                </a:solidFill>
                <a:latin typeface="Agency FB" pitchFamily="34" charset="0"/>
                <a:cs typeface="Vijaya" pitchFamily="34" charset="0"/>
              </a:rPr>
              <a:t>Personal experience Using  INTERTAN - an Intramedullary Reconstruction Nail </a:t>
            </a:r>
            <a:endParaRPr lang="en-US" sz="2400" dirty="0"/>
          </a:p>
        </p:txBody>
      </p:sp>
      <p:sp>
        <p:nvSpPr>
          <p:cNvPr id="3" name="Content Placeholder 2"/>
          <p:cNvSpPr>
            <a:spLocks noGrp="1"/>
          </p:cNvSpPr>
          <p:nvPr>
            <p:ph idx="1"/>
          </p:nvPr>
        </p:nvSpPr>
        <p:spPr>
          <a:xfrm>
            <a:off x="457200" y="1981200"/>
            <a:ext cx="8229600" cy="4709160"/>
          </a:xfrm>
        </p:spPr>
        <p:txBody>
          <a:bodyPr>
            <a:normAutofit/>
          </a:bodyPr>
          <a:lstStyle/>
          <a:p>
            <a:pPr marL="137160" indent="0">
              <a:buNone/>
            </a:pPr>
            <a:r>
              <a:rPr lang="en-ZA" sz="2400" b="1" dirty="0">
                <a:solidFill>
                  <a:srgbClr val="FFFF00"/>
                </a:solidFill>
              </a:rPr>
              <a:t>                 </a:t>
            </a:r>
            <a:r>
              <a:rPr lang="en-ZA" sz="2400" b="1" u="sng" dirty="0">
                <a:solidFill>
                  <a:srgbClr val="FFFF00"/>
                </a:solidFill>
              </a:rPr>
              <a:t>CONCLUSION </a:t>
            </a:r>
            <a:r>
              <a:rPr lang="en-ZA" sz="2400" b="1" dirty="0">
                <a:solidFill>
                  <a:srgbClr val="FFFF00"/>
                </a:solidFill>
              </a:rPr>
              <a:t>                            </a:t>
            </a:r>
          </a:p>
          <a:p>
            <a:r>
              <a:rPr lang="en-ZA" sz="2400" b="1" dirty="0">
                <a:solidFill>
                  <a:srgbClr val="FFFF00"/>
                </a:solidFill>
              </a:rPr>
              <a:t>The </a:t>
            </a:r>
            <a:r>
              <a:rPr lang="en-ZA" sz="2400" b="1" dirty="0" err="1">
                <a:solidFill>
                  <a:srgbClr val="FFFF00"/>
                </a:solidFill>
              </a:rPr>
              <a:t>InterTan</a:t>
            </a:r>
            <a:r>
              <a:rPr lang="en-ZA" sz="2400" b="1" dirty="0">
                <a:solidFill>
                  <a:srgbClr val="FFFF00"/>
                </a:solidFill>
              </a:rPr>
              <a:t> device appears to be a reliable implant for the treatment of complicated </a:t>
            </a:r>
            <a:r>
              <a:rPr lang="en-ZA" sz="2400" b="1" dirty="0" err="1">
                <a:solidFill>
                  <a:srgbClr val="FFFF00"/>
                </a:solidFill>
              </a:rPr>
              <a:t>peritrochanteric</a:t>
            </a:r>
            <a:r>
              <a:rPr lang="en-ZA" sz="2400" b="1" dirty="0">
                <a:solidFill>
                  <a:srgbClr val="FFFF00"/>
                </a:solidFill>
              </a:rPr>
              <a:t> and segmental femoral  fractures. </a:t>
            </a:r>
          </a:p>
          <a:p>
            <a:r>
              <a:rPr lang="en-ZA" sz="2400" b="1" dirty="0">
                <a:solidFill>
                  <a:srgbClr val="FFFF00"/>
                </a:solidFill>
              </a:rPr>
              <a:t>Its design provides for stability against rotation and minimizes neck </a:t>
            </a:r>
            <a:r>
              <a:rPr lang="en-ZA" sz="2400" b="1" dirty="0" err="1">
                <a:solidFill>
                  <a:srgbClr val="FFFF00"/>
                </a:solidFill>
              </a:rPr>
              <a:t>malunions</a:t>
            </a:r>
            <a:r>
              <a:rPr lang="en-ZA" sz="2400" b="1" dirty="0">
                <a:solidFill>
                  <a:srgbClr val="FFFF00"/>
                </a:solidFill>
              </a:rPr>
              <a:t> (shortening) through linear intraoperative compression of the head/neck segment to the shaft. </a:t>
            </a:r>
            <a:endParaRPr lang="en-US" sz="2400" dirty="0">
              <a:solidFill>
                <a:srgbClr val="FFFF00"/>
              </a:solidFill>
            </a:endParaRPr>
          </a:p>
          <a:p>
            <a:r>
              <a:rPr lang="en-ZA" sz="2400" b="1" dirty="0">
                <a:solidFill>
                  <a:srgbClr val="FFFF00"/>
                </a:solidFill>
              </a:rPr>
              <a:t> I believe this devise is giving an extra dimension in the femoral intramedullary fixation</a:t>
            </a:r>
            <a:endParaRPr lang="en-US" sz="2400" dirty="0">
              <a:solidFill>
                <a:srgbClr val="FFFF00"/>
              </a:solidFill>
            </a:endParaRPr>
          </a:p>
        </p:txBody>
      </p:sp>
    </p:spTree>
    <p:extLst>
      <p:ext uri="{BB962C8B-B14F-4D97-AF65-F5344CB8AC3E}">
        <p14:creationId xmlns:p14="http://schemas.microsoft.com/office/powerpoint/2010/main" val="1801721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744"/>
            <a:ext cx="7772400" cy="3312367"/>
          </a:xfrm>
        </p:spPr>
        <p:txBody>
          <a:bodyPr>
            <a:noAutofit/>
          </a:bodyPr>
          <a:lstStyle/>
          <a:p>
            <a:r>
              <a:rPr lang="en-ZA" sz="2800" dirty="0">
                <a:solidFill>
                  <a:srgbClr val="FFC000"/>
                </a:solidFill>
                <a:effectLst>
                  <a:outerShdw blurRad="38100" dist="38100" dir="2700000" algn="tl">
                    <a:srgbClr val="000000">
                      <a:alpha val="43137"/>
                    </a:srgbClr>
                  </a:outerShdw>
                </a:effectLst>
              </a:rPr>
              <a:t>Treatment of Intertrochanteric</a:t>
            </a:r>
            <a:br>
              <a:rPr lang="en-ZA" sz="2800" dirty="0">
                <a:solidFill>
                  <a:srgbClr val="FFC000"/>
                </a:solidFill>
                <a:effectLst>
                  <a:outerShdw blurRad="38100" dist="38100" dir="2700000" algn="tl">
                    <a:srgbClr val="000000">
                      <a:alpha val="43137"/>
                    </a:srgbClr>
                  </a:outerShdw>
                </a:effectLst>
              </a:rPr>
            </a:br>
            <a:r>
              <a:rPr lang="en-ZA" sz="2800" dirty="0">
                <a:solidFill>
                  <a:srgbClr val="FFC000"/>
                </a:solidFill>
                <a:effectLst>
                  <a:outerShdw blurRad="38100" dist="38100" dir="2700000" algn="tl">
                    <a:srgbClr val="000000">
                      <a:alpha val="43137"/>
                    </a:srgbClr>
                  </a:outerShdw>
                </a:effectLst>
              </a:rPr>
              <a:t>and </a:t>
            </a:r>
            <a:r>
              <a:rPr lang="en-ZA" sz="2800" dirty="0" err="1">
                <a:solidFill>
                  <a:srgbClr val="FFC000"/>
                </a:solidFill>
                <a:effectLst>
                  <a:outerShdw blurRad="38100" dist="38100" dir="2700000" algn="tl">
                    <a:srgbClr val="000000">
                      <a:alpha val="43137"/>
                    </a:srgbClr>
                  </a:outerShdw>
                </a:effectLst>
              </a:rPr>
              <a:t>peritrochanteric</a:t>
            </a:r>
            <a:r>
              <a:rPr lang="en-ZA" sz="2800" dirty="0">
                <a:solidFill>
                  <a:srgbClr val="FFC000"/>
                </a:solidFill>
                <a:effectLst>
                  <a:outerShdw blurRad="38100" dist="38100" dir="2700000" algn="tl">
                    <a:srgbClr val="000000">
                      <a:alpha val="43137"/>
                    </a:srgbClr>
                  </a:outerShdw>
                </a:effectLst>
              </a:rPr>
              <a:t> Fractures </a:t>
            </a:r>
            <a:br>
              <a:rPr lang="en-ZA" sz="2800" dirty="0">
                <a:solidFill>
                  <a:srgbClr val="FFC000"/>
                </a:solidFill>
                <a:effectLst>
                  <a:outerShdw blurRad="38100" dist="38100" dir="2700000" algn="tl">
                    <a:srgbClr val="000000">
                      <a:alpha val="43137"/>
                    </a:srgbClr>
                  </a:outerShdw>
                </a:effectLst>
              </a:rPr>
            </a:br>
            <a:br>
              <a:rPr lang="en-ZA" sz="2800" dirty="0">
                <a:solidFill>
                  <a:srgbClr val="FFC000"/>
                </a:solidFill>
              </a:rPr>
            </a:br>
            <a:r>
              <a:rPr lang="en-ZA" sz="2800" dirty="0">
                <a:solidFill>
                  <a:srgbClr val="FFC000"/>
                </a:solidFill>
                <a:effectLst>
                  <a:outerShdw blurRad="38100" dist="38100" dir="2700000" algn="tl">
                    <a:srgbClr val="000000">
                      <a:alpha val="43137"/>
                    </a:srgbClr>
                  </a:outerShdw>
                </a:effectLst>
              </a:rPr>
              <a:t>Intramedullary Nail With Integrated</a:t>
            </a:r>
            <a:br>
              <a:rPr lang="en-ZA" sz="2800" dirty="0">
                <a:solidFill>
                  <a:srgbClr val="FFC000"/>
                </a:solidFill>
                <a:effectLst>
                  <a:outerShdw blurRad="38100" dist="38100" dir="2700000" algn="tl">
                    <a:srgbClr val="000000">
                      <a:alpha val="43137"/>
                    </a:srgbClr>
                  </a:outerShdw>
                </a:effectLst>
              </a:rPr>
            </a:br>
            <a:r>
              <a:rPr lang="en-ZA" sz="2800" dirty="0" err="1">
                <a:solidFill>
                  <a:srgbClr val="FFC000"/>
                </a:solidFill>
                <a:effectLst>
                  <a:outerShdw blurRad="38100" dist="38100" dir="2700000" algn="tl">
                    <a:srgbClr val="000000">
                      <a:alpha val="43137"/>
                    </a:srgbClr>
                  </a:outerShdw>
                </a:effectLst>
              </a:rPr>
              <a:t>Cephalocervical</a:t>
            </a:r>
            <a:r>
              <a:rPr lang="en-ZA" sz="2800" dirty="0">
                <a:solidFill>
                  <a:srgbClr val="FFC000"/>
                </a:solidFill>
                <a:effectLst>
                  <a:outerShdw blurRad="38100" dist="38100" dir="2700000" algn="tl">
                    <a:srgbClr val="000000">
                      <a:alpha val="43137"/>
                    </a:srgbClr>
                  </a:outerShdw>
                </a:effectLst>
              </a:rPr>
              <a:t> Screws and Linear Compression</a:t>
            </a:r>
          </a:p>
        </p:txBody>
      </p:sp>
      <p:sp>
        <p:nvSpPr>
          <p:cNvPr id="3" name="Subtitle 2"/>
          <p:cNvSpPr>
            <a:spLocks noGrp="1"/>
          </p:cNvSpPr>
          <p:nvPr>
            <p:ph type="subTitle" idx="1"/>
          </p:nvPr>
        </p:nvSpPr>
        <p:spPr>
          <a:xfrm>
            <a:off x="0" y="6553200"/>
            <a:ext cx="5105400" cy="310876"/>
          </a:xfrm>
        </p:spPr>
        <p:txBody>
          <a:bodyPr>
            <a:noAutofit/>
          </a:bodyPr>
          <a:lstStyle/>
          <a:p>
            <a:r>
              <a:rPr lang="en-ZA" sz="1100" b="1" dirty="0">
                <a:solidFill>
                  <a:schemeClr val="tx1">
                    <a:lumMod val="65000"/>
                    <a:lumOff val="35000"/>
                  </a:schemeClr>
                </a:solidFill>
              </a:rPr>
              <a:t>The author did not receive any financial support related to this presentation.</a:t>
            </a:r>
          </a:p>
        </p:txBody>
      </p:sp>
      <p:sp>
        <p:nvSpPr>
          <p:cNvPr id="4" name="TextBox 3"/>
          <p:cNvSpPr txBox="1"/>
          <p:nvPr/>
        </p:nvSpPr>
        <p:spPr>
          <a:xfrm>
            <a:off x="-32657" y="5681246"/>
            <a:ext cx="4249881" cy="338554"/>
          </a:xfrm>
          <a:prstGeom prst="rect">
            <a:avLst/>
          </a:prstGeom>
          <a:noFill/>
        </p:spPr>
        <p:txBody>
          <a:bodyPr wrap="none" rtlCol="0">
            <a:spAutoFit/>
          </a:bodyPr>
          <a:lstStyle/>
          <a:p>
            <a:r>
              <a:rPr lang="en-US" sz="1600" dirty="0">
                <a:solidFill>
                  <a:srgbClr val="FFFF00"/>
                </a:solidFill>
                <a:latin typeface="Algerian" pitchFamily="82" charset="0"/>
              </a:rPr>
              <a:t>Hadjichristofis Stelios      </a:t>
            </a:r>
            <a:r>
              <a:rPr lang="en-US" sz="1200" dirty="0">
                <a:solidFill>
                  <a:srgbClr val="FFFF00"/>
                </a:solidFill>
                <a:latin typeface="Algerian" pitchFamily="82" charset="0"/>
              </a:rPr>
              <a:t>FCS(SA)Orth. / </a:t>
            </a:r>
            <a:r>
              <a:rPr lang="en-US" sz="1200" dirty="0" err="1">
                <a:solidFill>
                  <a:srgbClr val="FFFF00"/>
                </a:solidFill>
                <a:latin typeface="Algerian" pitchFamily="82" charset="0"/>
              </a:rPr>
              <a:t>Mmed</a:t>
            </a:r>
            <a:r>
              <a:rPr lang="en-US" sz="1200" dirty="0">
                <a:solidFill>
                  <a:srgbClr val="FFFF00"/>
                </a:solidFill>
                <a:latin typeface="Algerian" pitchFamily="82" charset="0"/>
              </a:rPr>
              <a:t>(WITS)Orth.             S.A.  WITS</a:t>
            </a:r>
          </a:p>
        </p:txBody>
      </p:sp>
    </p:spTree>
    <p:extLst>
      <p:ext uri="{BB962C8B-B14F-4D97-AF65-F5344CB8AC3E}">
        <p14:creationId xmlns:p14="http://schemas.microsoft.com/office/powerpoint/2010/main" val="3101220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Kruger Lodge 2009\MAR_41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 y="30480"/>
            <a:ext cx="9144000" cy="6598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0"/>
            <a:ext cx="7709162" cy="144655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a:t>
            </a:r>
          </a:p>
        </p:txBody>
      </p:sp>
    </p:spTree>
    <p:extLst>
      <p:ext uri="{BB962C8B-B14F-4D97-AF65-F5344CB8AC3E}">
        <p14:creationId xmlns:p14="http://schemas.microsoft.com/office/powerpoint/2010/main" val="2741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a:solidFill>
                  <a:srgbClr val="FFC000"/>
                </a:solidFill>
                <a:latin typeface="Agency FB" pitchFamily="34" charset="0"/>
                <a:cs typeface="Vijaya" pitchFamily="34" charset="0"/>
              </a:rPr>
              <a:t>Intertrochanteric and </a:t>
            </a:r>
            <a:r>
              <a:rPr lang="en-ZA" sz="2400" dirty="0" err="1">
                <a:solidFill>
                  <a:srgbClr val="FFC000"/>
                </a:solidFill>
                <a:latin typeface="Agency FB" pitchFamily="34" charset="0"/>
                <a:cs typeface="Vijaya" pitchFamily="34" charset="0"/>
              </a:rPr>
              <a:t>Subtrochanteric</a:t>
            </a:r>
            <a:r>
              <a:rPr lang="en-ZA" sz="2400" dirty="0">
                <a:solidFill>
                  <a:srgbClr val="FFC000"/>
                </a:solidFill>
                <a:latin typeface="Agency FB" pitchFamily="34" charset="0"/>
                <a:cs typeface="Vijaya" pitchFamily="34" charset="0"/>
              </a:rPr>
              <a:t> Fractures</a:t>
            </a:r>
            <a:br>
              <a:rPr lang="en-US" sz="2400" dirty="0">
                <a:solidFill>
                  <a:srgbClr val="FFC000"/>
                </a:solidFill>
                <a:latin typeface="Agency FB" pitchFamily="34" charset="0"/>
                <a:cs typeface="Vijaya" pitchFamily="34" charset="0"/>
              </a:rPr>
            </a:br>
            <a:r>
              <a:rPr lang="en-ZA" sz="2400" dirty="0">
                <a:solidFill>
                  <a:srgbClr val="FFC000"/>
                </a:solidFill>
                <a:latin typeface="Agency FB" pitchFamily="34" charset="0"/>
                <a:cs typeface="Vijaya" pitchFamily="34" charset="0"/>
              </a:rPr>
              <a:t>Personal experience Using  INTERTAN -an Intramedullary Reconstruction Nail </a:t>
            </a:r>
            <a:endParaRPr lang="en-US" sz="2400" dirty="0">
              <a:solidFill>
                <a:srgbClr val="FFC000"/>
              </a:solidFill>
              <a:latin typeface="Agency FB" pitchFamily="34" charset="0"/>
              <a:cs typeface="Vijaya" pitchFamily="34" charset="0"/>
            </a:endParaRPr>
          </a:p>
        </p:txBody>
      </p:sp>
      <p:sp>
        <p:nvSpPr>
          <p:cNvPr id="3" name="Content Placeholder 2"/>
          <p:cNvSpPr>
            <a:spLocks noGrp="1"/>
          </p:cNvSpPr>
          <p:nvPr>
            <p:ph idx="1"/>
          </p:nvPr>
        </p:nvSpPr>
        <p:spPr>
          <a:xfrm>
            <a:off x="457200" y="1828800"/>
            <a:ext cx="8229600" cy="4709160"/>
          </a:xfrm>
        </p:spPr>
        <p:txBody>
          <a:bodyPr>
            <a:normAutofit/>
          </a:bodyPr>
          <a:lstStyle/>
          <a:p>
            <a:pPr marL="137160" indent="0">
              <a:buNone/>
            </a:pPr>
            <a:r>
              <a:rPr lang="en-ZA" sz="2400" b="1" dirty="0">
                <a:solidFill>
                  <a:srgbClr val="FFFF00"/>
                </a:solidFill>
              </a:rPr>
              <a:t>☺ </a:t>
            </a:r>
            <a:r>
              <a:rPr lang="en-ZA" sz="2400" b="1" dirty="0"/>
              <a:t>  </a:t>
            </a:r>
            <a:r>
              <a:rPr lang="en-ZA" sz="2400" b="1" dirty="0">
                <a:solidFill>
                  <a:srgbClr val="FFFF00"/>
                </a:solidFill>
              </a:rPr>
              <a:t>December 2007 to  December 2010 </a:t>
            </a:r>
          </a:p>
          <a:p>
            <a:pPr marL="137160" indent="0">
              <a:buNone/>
            </a:pPr>
            <a:r>
              <a:rPr lang="en-ZA" sz="2400" b="1" dirty="0">
                <a:solidFill>
                  <a:srgbClr val="FFFF00"/>
                </a:solidFill>
              </a:rPr>
              <a:t>       I have  treated 29 patients in my Private practise  in               </a:t>
            </a:r>
          </a:p>
          <a:p>
            <a:pPr marL="137160" indent="0">
              <a:buNone/>
            </a:pPr>
            <a:r>
              <a:rPr lang="en-ZA" sz="2400" b="1" dirty="0">
                <a:solidFill>
                  <a:srgbClr val="FFFF00"/>
                </a:solidFill>
              </a:rPr>
              <a:t>       Johannesburg </a:t>
            </a:r>
          </a:p>
          <a:p>
            <a:pPr marL="137160" indent="0">
              <a:buNone/>
            </a:pPr>
            <a:r>
              <a:rPr lang="en-ZA" sz="2400" b="1" dirty="0">
                <a:solidFill>
                  <a:srgbClr val="FFFF00"/>
                </a:solidFill>
              </a:rPr>
              <a:t>                                  &amp;</a:t>
            </a:r>
          </a:p>
          <a:p>
            <a:pPr marL="137160" indent="0">
              <a:buNone/>
            </a:pPr>
            <a:r>
              <a:rPr lang="en-ZA" sz="2400" b="1" dirty="0">
                <a:solidFill>
                  <a:srgbClr val="FFFF00"/>
                </a:solidFill>
              </a:rPr>
              <a:t>☺March 2011  </a:t>
            </a:r>
            <a:r>
              <a:rPr lang="en-ZA" sz="2400" b="1" dirty="0">
                <a:solidFill>
                  <a:srgbClr val="FFFF00"/>
                </a:solidFill>
                <a:ea typeface="Calibri" panose="020F0502020204030204" pitchFamily="34" charset="0"/>
                <a:cs typeface="Times New Roman" panose="02020603050405020304" pitchFamily="18" charset="0"/>
              </a:rPr>
              <a:t>to  July 2016  I  have treated 22 patients</a:t>
            </a:r>
            <a:endParaRPr lang="en-ZA" sz="2400" b="1" dirty="0">
              <a:solidFill>
                <a:srgbClr val="FFFF00"/>
              </a:solidFill>
            </a:endParaRPr>
          </a:p>
          <a:p>
            <a:pPr marL="137160" indent="0">
              <a:buNone/>
            </a:pPr>
            <a:r>
              <a:rPr lang="en-ZA" sz="2400" b="1" dirty="0">
                <a:solidFill>
                  <a:srgbClr val="FFFF00"/>
                </a:solidFill>
              </a:rPr>
              <a:t>        in Cyprus </a:t>
            </a:r>
          </a:p>
          <a:p>
            <a:pPr marL="137160" indent="0">
              <a:buNone/>
            </a:pPr>
            <a:r>
              <a:rPr lang="en-ZA" sz="2400" b="1" dirty="0">
                <a:solidFill>
                  <a:srgbClr val="FFFF00"/>
                </a:solidFill>
              </a:rPr>
              <a:t>with a new trochanteric </a:t>
            </a:r>
            <a:r>
              <a:rPr lang="en-ZA" sz="2400" b="1" dirty="0" err="1">
                <a:solidFill>
                  <a:srgbClr val="FFFF00"/>
                </a:solidFill>
              </a:rPr>
              <a:t>antegrade</a:t>
            </a:r>
            <a:r>
              <a:rPr lang="en-ZA" sz="2400" b="1" dirty="0">
                <a:solidFill>
                  <a:srgbClr val="FFFF00"/>
                </a:solidFill>
              </a:rPr>
              <a:t> nail (</a:t>
            </a:r>
            <a:r>
              <a:rPr lang="en-ZA" sz="2400" b="1" dirty="0" err="1">
                <a:solidFill>
                  <a:srgbClr val="FFFF00"/>
                </a:solidFill>
              </a:rPr>
              <a:t>InterTan</a:t>
            </a:r>
            <a:r>
              <a:rPr lang="en-ZA" sz="2400" b="1" dirty="0">
                <a:solidFill>
                  <a:srgbClr val="FFFF00"/>
                </a:solidFill>
              </a:rPr>
              <a:t>; Smith–Nephew, Memphis, TN). </a:t>
            </a:r>
          </a:p>
          <a:p>
            <a:endParaRPr lang="en-US" sz="2400" dirty="0">
              <a:solidFill>
                <a:srgbClr val="FFFF00"/>
              </a:solidFill>
            </a:endParaRPr>
          </a:p>
        </p:txBody>
      </p:sp>
    </p:spTree>
    <p:extLst>
      <p:ext uri="{BB962C8B-B14F-4D97-AF65-F5344CB8AC3E}">
        <p14:creationId xmlns:p14="http://schemas.microsoft.com/office/powerpoint/2010/main" val="1860193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800" dirty="0">
                <a:solidFill>
                  <a:srgbClr val="FFC000"/>
                </a:solidFill>
                <a:latin typeface="Agency FB" pitchFamily="34" charset="0"/>
                <a:cs typeface="Vijaya" pitchFamily="34" charset="0"/>
              </a:rPr>
              <a:t>Intertrochanteric and </a:t>
            </a:r>
            <a:r>
              <a:rPr lang="en-ZA" sz="2800" dirty="0" err="1">
                <a:solidFill>
                  <a:srgbClr val="FFC000"/>
                </a:solidFill>
                <a:latin typeface="Agency FB" pitchFamily="34" charset="0"/>
                <a:cs typeface="Vijaya" pitchFamily="34" charset="0"/>
              </a:rPr>
              <a:t>Subtrochanteric</a:t>
            </a:r>
            <a:r>
              <a:rPr lang="en-ZA" sz="2800" dirty="0">
                <a:solidFill>
                  <a:srgbClr val="FFC000"/>
                </a:solidFill>
                <a:latin typeface="Agency FB" pitchFamily="34" charset="0"/>
                <a:cs typeface="Vijaya" pitchFamily="34" charset="0"/>
              </a:rPr>
              <a:t> Fractures</a:t>
            </a:r>
            <a:br>
              <a:rPr lang="en-US" sz="2800" dirty="0">
                <a:solidFill>
                  <a:srgbClr val="FFC000"/>
                </a:solidFill>
                <a:latin typeface="Agency FB" pitchFamily="34" charset="0"/>
                <a:cs typeface="Vijaya" pitchFamily="34" charset="0"/>
              </a:rPr>
            </a:br>
            <a:r>
              <a:rPr lang="en-ZA" sz="2800" dirty="0">
                <a:solidFill>
                  <a:srgbClr val="FFC000"/>
                </a:solidFill>
                <a:latin typeface="Agency FB" pitchFamily="34" charset="0"/>
                <a:cs typeface="Vijaya" pitchFamily="34" charset="0"/>
              </a:rPr>
              <a:t>Personal experience Using  INTERTAN -an Intramedullary Reconstruction Nail </a:t>
            </a:r>
            <a:endParaRPr lang="en-US" sz="2800" dirty="0">
              <a:solidFill>
                <a:srgbClr val="FFC000"/>
              </a:solidFill>
            </a:endParaRPr>
          </a:p>
        </p:txBody>
      </p:sp>
      <p:sp>
        <p:nvSpPr>
          <p:cNvPr id="3" name="Content Placeholder 2"/>
          <p:cNvSpPr>
            <a:spLocks noGrp="1"/>
          </p:cNvSpPr>
          <p:nvPr>
            <p:ph idx="1"/>
          </p:nvPr>
        </p:nvSpPr>
        <p:spPr>
          <a:xfrm>
            <a:off x="457200" y="1828800"/>
            <a:ext cx="8229600" cy="4709160"/>
          </a:xfrm>
        </p:spPr>
        <p:txBody>
          <a:bodyPr/>
          <a:lstStyle/>
          <a:p>
            <a:pPr marL="137160" indent="0">
              <a:buNone/>
            </a:pPr>
            <a:r>
              <a:rPr lang="en-ZA" dirty="0">
                <a:solidFill>
                  <a:srgbClr val="FFFF00"/>
                </a:solidFill>
                <a:latin typeface="Agency FB" pitchFamily="34" charset="0"/>
                <a:cs typeface="Vijaya" pitchFamily="34" charset="0"/>
              </a:rPr>
              <a:t>            </a:t>
            </a:r>
          </a:p>
          <a:p>
            <a:pPr marL="137160" indent="0">
              <a:buNone/>
            </a:pPr>
            <a:r>
              <a:rPr lang="en-ZA" dirty="0">
                <a:solidFill>
                  <a:srgbClr val="FFFF00"/>
                </a:solidFill>
                <a:latin typeface="Agency FB" pitchFamily="34" charset="0"/>
                <a:cs typeface="Vijaya" pitchFamily="34" charset="0"/>
              </a:rPr>
              <a:t>                </a:t>
            </a:r>
            <a:r>
              <a:rPr lang="en-ZA" u="sng" dirty="0">
                <a:solidFill>
                  <a:srgbClr val="FFFF00"/>
                </a:solidFill>
                <a:latin typeface="Agency FB" pitchFamily="34" charset="0"/>
                <a:cs typeface="Vijaya" pitchFamily="34" charset="0"/>
              </a:rPr>
              <a:t>INTERTAN    Intramedullary Reconstruction Nail </a:t>
            </a:r>
            <a:endParaRPr lang="en-US" b="1" u="sng" dirty="0"/>
          </a:p>
          <a:p>
            <a:r>
              <a:rPr lang="en-US" b="1" i="1" dirty="0">
                <a:solidFill>
                  <a:srgbClr val="FFFF00"/>
                </a:solidFill>
              </a:rPr>
              <a:t>This is</a:t>
            </a:r>
            <a:r>
              <a:rPr lang="en-ZA" b="1" i="1" dirty="0">
                <a:solidFill>
                  <a:srgbClr val="FFFF00"/>
                </a:solidFill>
              </a:rPr>
              <a:t> new device for the treatment of intertrochanteric fractures that uses 2 </a:t>
            </a:r>
            <a:r>
              <a:rPr lang="en-ZA" b="1" i="1" dirty="0" err="1">
                <a:solidFill>
                  <a:srgbClr val="FFFF00"/>
                </a:solidFill>
              </a:rPr>
              <a:t>cephalocervical</a:t>
            </a:r>
            <a:r>
              <a:rPr lang="en-ZA" b="1" i="1" dirty="0">
                <a:solidFill>
                  <a:srgbClr val="FFFF00"/>
                </a:solidFill>
              </a:rPr>
              <a:t> screws in an integrated mechanism allowing linear intraoperative compression and rotational stability of the head / neck fragment.</a:t>
            </a:r>
            <a:endParaRPr lang="en-US" i="1"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725707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800" dirty="0">
                <a:solidFill>
                  <a:srgbClr val="FFC000"/>
                </a:solidFill>
                <a:latin typeface="Agency FB" pitchFamily="34" charset="0"/>
                <a:cs typeface="Vijaya" pitchFamily="34" charset="0"/>
              </a:rPr>
              <a:t>Intertrochanteric and </a:t>
            </a:r>
            <a:r>
              <a:rPr lang="en-ZA" sz="2800" dirty="0" err="1">
                <a:solidFill>
                  <a:srgbClr val="FFC000"/>
                </a:solidFill>
                <a:latin typeface="Agency FB" pitchFamily="34" charset="0"/>
                <a:cs typeface="Vijaya" pitchFamily="34" charset="0"/>
              </a:rPr>
              <a:t>Subtrochanteric</a:t>
            </a:r>
            <a:r>
              <a:rPr lang="en-ZA" sz="2800" dirty="0">
                <a:solidFill>
                  <a:srgbClr val="FFC000"/>
                </a:solidFill>
                <a:latin typeface="Agency FB" pitchFamily="34" charset="0"/>
                <a:cs typeface="Vijaya" pitchFamily="34" charset="0"/>
              </a:rPr>
              <a:t> Fractures</a:t>
            </a:r>
            <a:br>
              <a:rPr lang="en-US" sz="2800" dirty="0">
                <a:solidFill>
                  <a:srgbClr val="FFC000"/>
                </a:solidFill>
                <a:latin typeface="Agency FB" pitchFamily="34" charset="0"/>
                <a:cs typeface="Vijaya" pitchFamily="34" charset="0"/>
              </a:rPr>
            </a:br>
            <a:r>
              <a:rPr lang="en-ZA" sz="2800" dirty="0">
                <a:solidFill>
                  <a:srgbClr val="FFC000"/>
                </a:solidFill>
                <a:latin typeface="Agency FB" pitchFamily="34" charset="0"/>
                <a:cs typeface="Vijaya" pitchFamily="34" charset="0"/>
              </a:rPr>
              <a:t>Personal experience Using  INTERTAN - an Intramedullary Reconstruction Nail </a:t>
            </a:r>
            <a:endParaRPr lang="en-US" sz="2800" dirty="0">
              <a:solidFill>
                <a:srgbClr val="FFC000"/>
              </a:solidFill>
            </a:endParaRPr>
          </a:p>
        </p:txBody>
      </p:sp>
      <p:sp>
        <p:nvSpPr>
          <p:cNvPr id="3" name="Content Placeholder 2"/>
          <p:cNvSpPr>
            <a:spLocks noGrp="1"/>
          </p:cNvSpPr>
          <p:nvPr>
            <p:ph idx="1"/>
          </p:nvPr>
        </p:nvSpPr>
        <p:spPr>
          <a:xfrm>
            <a:off x="533400" y="1905000"/>
            <a:ext cx="8229600" cy="4709160"/>
          </a:xfrm>
        </p:spPr>
        <p:txBody>
          <a:bodyPr>
            <a:normAutofit fontScale="77500" lnSpcReduction="20000"/>
          </a:bodyPr>
          <a:lstStyle/>
          <a:p>
            <a:pPr marL="137160" indent="0">
              <a:buNone/>
            </a:pPr>
            <a:r>
              <a:rPr lang="en-ZA" b="1" dirty="0">
                <a:solidFill>
                  <a:srgbClr val="FFFF00"/>
                </a:solidFill>
              </a:rPr>
              <a:t>       I have used the devise for </a:t>
            </a:r>
          </a:p>
          <a:p>
            <a:r>
              <a:rPr lang="en-ZA" b="1" dirty="0" err="1">
                <a:solidFill>
                  <a:srgbClr val="FFFF00"/>
                </a:solidFill>
              </a:rPr>
              <a:t>comminuted</a:t>
            </a:r>
            <a:r>
              <a:rPr lang="en-ZA" b="1" dirty="0">
                <a:solidFill>
                  <a:srgbClr val="FFFF00"/>
                </a:solidFill>
              </a:rPr>
              <a:t> intertrochanteric fractures, </a:t>
            </a:r>
          </a:p>
          <a:p>
            <a:r>
              <a:rPr lang="en-ZA" b="1" dirty="0">
                <a:solidFill>
                  <a:srgbClr val="FFFF00"/>
                </a:solidFill>
              </a:rPr>
              <a:t>Unstable </a:t>
            </a:r>
            <a:r>
              <a:rPr lang="en-ZA" b="1" dirty="0" err="1">
                <a:solidFill>
                  <a:srgbClr val="FFFF00"/>
                </a:solidFill>
              </a:rPr>
              <a:t>subtrochanteric</a:t>
            </a:r>
            <a:r>
              <a:rPr lang="en-ZA" b="1" dirty="0">
                <a:solidFill>
                  <a:srgbClr val="FFFF00"/>
                </a:solidFill>
              </a:rPr>
              <a:t> fractures and </a:t>
            </a:r>
          </a:p>
          <a:p>
            <a:r>
              <a:rPr lang="en-ZA" b="1" dirty="0">
                <a:solidFill>
                  <a:srgbClr val="FFFF00"/>
                </a:solidFill>
              </a:rPr>
              <a:t>combination of </a:t>
            </a:r>
            <a:r>
              <a:rPr lang="en-ZA" b="1" dirty="0" err="1">
                <a:solidFill>
                  <a:srgbClr val="FFFF00"/>
                </a:solidFill>
              </a:rPr>
              <a:t>peritrochanteric</a:t>
            </a:r>
            <a:r>
              <a:rPr lang="en-ZA" b="1" dirty="0">
                <a:solidFill>
                  <a:srgbClr val="FFFF00"/>
                </a:solidFill>
              </a:rPr>
              <a:t> fractures with femoral shaft (segmental). </a:t>
            </a:r>
          </a:p>
          <a:p>
            <a:r>
              <a:rPr lang="en-ZA" b="1" dirty="0">
                <a:solidFill>
                  <a:srgbClr val="FFFF00"/>
                </a:solidFill>
              </a:rPr>
              <a:t>Osteoporotic fractures</a:t>
            </a:r>
          </a:p>
          <a:p>
            <a:r>
              <a:rPr lang="en-ZA" b="1" dirty="0">
                <a:solidFill>
                  <a:srgbClr val="FFFF00"/>
                </a:solidFill>
              </a:rPr>
              <a:t>Younger patients after  high impact motor vehicle accidents and older patients with osteoporotic bones. </a:t>
            </a:r>
          </a:p>
          <a:p>
            <a:r>
              <a:rPr lang="en-ZA" b="1" dirty="0">
                <a:solidFill>
                  <a:srgbClr val="FFFF00"/>
                </a:solidFill>
              </a:rPr>
              <a:t>The age ranged between 33  and 91. </a:t>
            </a:r>
          </a:p>
          <a:p>
            <a:r>
              <a:rPr lang="en-ZA" b="1" dirty="0">
                <a:solidFill>
                  <a:srgbClr val="FFFF00"/>
                </a:solidFill>
              </a:rPr>
              <a:t>I have used long  and short nails. For the osteoporotic intertrochanteric fractures I have used short nails. I have followed all these patients in my private practice myself.</a:t>
            </a:r>
            <a:endParaRPr lang="en-US" dirty="0">
              <a:solidFill>
                <a:srgbClr val="FFFF00"/>
              </a:solidFill>
            </a:endParaRPr>
          </a:p>
          <a:p>
            <a:pPr marL="137160" indent="0">
              <a:buNone/>
            </a:pPr>
            <a:r>
              <a:rPr lang="en-ZA" b="1" dirty="0">
                <a:solidFill>
                  <a:srgbClr val="FFFF00"/>
                </a:solidFill>
              </a:rPr>
              <a:t> </a:t>
            </a:r>
            <a:endParaRPr lang="en-US" dirty="0">
              <a:solidFill>
                <a:srgbClr val="FFFF00"/>
              </a:solidFill>
            </a:endParaRPr>
          </a:p>
          <a:p>
            <a:endParaRPr lang="en-US" dirty="0"/>
          </a:p>
        </p:txBody>
      </p:sp>
    </p:spTree>
    <p:extLst>
      <p:ext uri="{BB962C8B-B14F-4D97-AF65-F5344CB8AC3E}">
        <p14:creationId xmlns:p14="http://schemas.microsoft.com/office/powerpoint/2010/main" val="71933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a:solidFill>
                  <a:srgbClr val="FFC000"/>
                </a:solidFill>
                <a:latin typeface="Agency FB" pitchFamily="34" charset="0"/>
                <a:cs typeface="Vijaya" pitchFamily="34" charset="0"/>
              </a:rPr>
              <a:t>Intertrochanteric and </a:t>
            </a:r>
            <a:r>
              <a:rPr lang="en-ZA" sz="2400" dirty="0" err="1">
                <a:solidFill>
                  <a:srgbClr val="FFC000"/>
                </a:solidFill>
                <a:latin typeface="Agency FB" pitchFamily="34" charset="0"/>
                <a:cs typeface="Vijaya" pitchFamily="34" charset="0"/>
              </a:rPr>
              <a:t>Subtrochanteric</a:t>
            </a:r>
            <a:r>
              <a:rPr lang="en-ZA" sz="2400" dirty="0">
                <a:solidFill>
                  <a:srgbClr val="FFC000"/>
                </a:solidFill>
                <a:latin typeface="Agency FB" pitchFamily="34" charset="0"/>
                <a:cs typeface="Vijaya" pitchFamily="34" charset="0"/>
              </a:rPr>
              <a:t> Fractures</a:t>
            </a:r>
            <a:br>
              <a:rPr lang="en-US" sz="2400" dirty="0">
                <a:solidFill>
                  <a:srgbClr val="FFC000"/>
                </a:solidFill>
                <a:latin typeface="Agency FB" pitchFamily="34" charset="0"/>
                <a:cs typeface="Vijaya" pitchFamily="34" charset="0"/>
              </a:rPr>
            </a:br>
            <a:r>
              <a:rPr lang="en-ZA" sz="2400" dirty="0">
                <a:solidFill>
                  <a:srgbClr val="FFC000"/>
                </a:solidFill>
                <a:latin typeface="Agency FB" pitchFamily="34" charset="0"/>
                <a:cs typeface="Vijaya" pitchFamily="34" charset="0"/>
              </a:rPr>
              <a:t>Personal experience Using  INTERTAN - an Intramedullary Reconstruction Nail </a:t>
            </a:r>
            <a:endParaRPr lang="en-US" sz="2400" dirty="0"/>
          </a:p>
        </p:txBody>
      </p:sp>
      <p:sp>
        <p:nvSpPr>
          <p:cNvPr id="3" name="Content Placeholder 2"/>
          <p:cNvSpPr>
            <a:spLocks noGrp="1"/>
          </p:cNvSpPr>
          <p:nvPr>
            <p:ph idx="1"/>
          </p:nvPr>
        </p:nvSpPr>
        <p:spPr>
          <a:xfrm>
            <a:off x="381000" y="1981200"/>
            <a:ext cx="8229600" cy="4709160"/>
          </a:xfrm>
        </p:spPr>
        <p:txBody>
          <a:bodyPr>
            <a:normAutofit lnSpcReduction="10000"/>
          </a:bodyPr>
          <a:lstStyle/>
          <a:p>
            <a:r>
              <a:rPr lang="en-ZA" sz="2600" b="1" dirty="0">
                <a:solidFill>
                  <a:srgbClr val="FFFF00"/>
                </a:solidFill>
              </a:rPr>
              <a:t>The  surgical time ranged from 50 to 131 minutes. </a:t>
            </a:r>
          </a:p>
          <a:p>
            <a:r>
              <a:rPr lang="en-ZA" sz="2600" b="1" dirty="0">
                <a:solidFill>
                  <a:srgbClr val="FFFF00"/>
                </a:solidFill>
              </a:rPr>
              <a:t>This rose significantly with the complexity of the fracture.</a:t>
            </a:r>
            <a:r>
              <a:rPr lang="en-ZA" sz="2400" b="1" dirty="0">
                <a:solidFill>
                  <a:srgbClr val="FFFF00"/>
                </a:solidFill>
              </a:rPr>
              <a:t> The theatre time was much less using the short nails (50 to 65 minutes)</a:t>
            </a:r>
            <a:endParaRPr lang="en-US" sz="2600" b="1" dirty="0">
              <a:solidFill>
                <a:srgbClr val="FFFF00"/>
              </a:solidFill>
            </a:endParaRPr>
          </a:p>
          <a:p>
            <a:r>
              <a:rPr lang="en-ZA" sz="2600" b="1" dirty="0">
                <a:solidFill>
                  <a:srgbClr val="FFFF00"/>
                </a:solidFill>
              </a:rPr>
              <a:t>All fractures healed within 16 weeks (range 10–16 weeks). </a:t>
            </a:r>
          </a:p>
          <a:p>
            <a:r>
              <a:rPr lang="en-ZA" sz="2600" b="1" dirty="0">
                <a:solidFill>
                  <a:srgbClr val="FFFF00"/>
                </a:solidFill>
              </a:rPr>
              <a:t>Radiologically there was  no loss of reduction, no uncontrolled collapse of the neck, no </a:t>
            </a:r>
            <a:r>
              <a:rPr lang="en-ZA" sz="2600" b="1" dirty="0" err="1">
                <a:solidFill>
                  <a:srgbClr val="FFFF00"/>
                </a:solidFill>
              </a:rPr>
              <a:t>nonunions</a:t>
            </a:r>
            <a:r>
              <a:rPr lang="en-ZA" sz="2600" b="1" dirty="0">
                <a:solidFill>
                  <a:srgbClr val="FFFF00"/>
                </a:solidFill>
              </a:rPr>
              <a:t>. </a:t>
            </a:r>
          </a:p>
          <a:p>
            <a:r>
              <a:rPr lang="en-ZA" sz="2600" b="1" dirty="0">
                <a:solidFill>
                  <a:srgbClr val="FFFF00"/>
                </a:solidFill>
              </a:rPr>
              <a:t>There was only one distal locking screw breakage in patients with  segmental Fractures (Femoral shaft) – long nail.</a:t>
            </a:r>
            <a:r>
              <a:rPr lang="en-ZA" b="1" dirty="0">
                <a:solidFill>
                  <a:srgbClr val="FFFF00"/>
                </a:solidFill>
              </a:rPr>
              <a:t> </a:t>
            </a:r>
            <a:endParaRPr lang="en-US" b="1" dirty="0">
              <a:solidFill>
                <a:srgbClr val="FFFF00"/>
              </a:solidFill>
            </a:endParaRPr>
          </a:p>
        </p:txBody>
      </p:sp>
    </p:spTree>
    <p:extLst>
      <p:ext uri="{BB962C8B-B14F-4D97-AF65-F5344CB8AC3E}">
        <p14:creationId xmlns:p14="http://schemas.microsoft.com/office/powerpoint/2010/main" val="429083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a:solidFill>
                  <a:srgbClr val="FFC000"/>
                </a:solidFill>
                <a:latin typeface="Agency FB" pitchFamily="34" charset="0"/>
                <a:cs typeface="Vijaya" pitchFamily="34" charset="0"/>
              </a:rPr>
              <a:t>Intertrochanteric and </a:t>
            </a:r>
            <a:r>
              <a:rPr lang="en-ZA" sz="2400" dirty="0" err="1">
                <a:solidFill>
                  <a:srgbClr val="FFC000"/>
                </a:solidFill>
                <a:latin typeface="Agency FB" pitchFamily="34" charset="0"/>
                <a:cs typeface="Vijaya" pitchFamily="34" charset="0"/>
              </a:rPr>
              <a:t>Subtrochanteric</a:t>
            </a:r>
            <a:r>
              <a:rPr lang="en-ZA" sz="2400" dirty="0">
                <a:solidFill>
                  <a:srgbClr val="FFC000"/>
                </a:solidFill>
                <a:latin typeface="Agency FB" pitchFamily="34" charset="0"/>
                <a:cs typeface="Vijaya" pitchFamily="34" charset="0"/>
              </a:rPr>
              <a:t> Fractures</a:t>
            </a:r>
            <a:br>
              <a:rPr lang="en-US" sz="2400" dirty="0">
                <a:solidFill>
                  <a:srgbClr val="FFC000"/>
                </a:solidFill>
                <a:latin typeface="Agency FB" pitchFamily="34" charset="0"/>
                <a:cs typeface="Vijaya" pitchFamily="34" charset="0"/>
              </a:rPr>
            </a:br>
            <a:r>
              <a:rPr lang="en-ZA" sz="2400" dirty="0">
                <a:solidFill>
                  <a:srgbClr val="FFC000"/>
                </a:solidFill>
                <a:latin typeface="Agency FB" pitchFamily="34" charset="0"/>
                <a:cs typeface="Vijaya" pitchFamily="34" charset="0"/>
              </a:rPr>
              <a:t>Personal experience Using  INTERTAN - an Intramedullary Reconstruction Nail </a:t>
            </a:r>
            <a:endParaRPr lang="en-US" sz="2400" dirty="0"/>
          </a:p>
        </p:txBody>
      </p:sp>
      <p:sp>
        <p:nvSpPr>
          <p:cNvPr id="3" name="Content Placeholder 2"/>
          <p:cNvSpPr>
            <a:spLocks noGrp="1"/>
          </p:cNvSpPr>
          <p:nvPr>
            <p:ph idx="1"/>
          </p:nvPr>
        </p:nvSpPr>
        <p:spPr>
          <a:xfrm>
            <a:off x="457200" y="1905000"/>
            <a:ext cx="8229600" cy="4709160"/>
          </a:xfrm>
        </p:spPr>
        <p:txBody>
          <a:bodyPr>
            <a:normAutofit fontScale="92500"/>
          </a:bodyPr>
          <a:lstStyle/>
          <a:p>
            <a:r>
              <a:rPr lang="en-ZA" b="1" dirty="0">
                <a:solidFill>
                  <a:srgbClr val="FFFF00"/>
                </a:solidFill>
              </a:rPr>
              <a:t>The </a:t>
            </a:r>
            <a:r>
              <a:rPr lang="en-ZA" b="1" dirty="0" err="1">
                <a:solidFill>
                  <a:srgbClr val="FFFF00"/>
                </a:solidFill>
              </a:rPr>
              <a:t>InterTan</a:t>
            </a:r>
            <a:r>
              <a:rPr lang="en-ZA" b="1" dirty="0">
                <a:solidFill>
                  <a:srgbClr val="FFFF00"/>
                </a:solidFill>
              </a:rPr>
              <a:t> device appears to be a reliable implant for the treatment of complicated </a:t>
            </a:r>
            <a:r>
              <a:rPr lang="en-ZA" b="1" dirty="0" err="1">
                <a:solidFill>
                  <a:srgbClr val="FFFF00"/>
                </a:solidFill>
              </a:rPr>
              <a:t>peritrochanteric</a:t>
            </a:r>
            <a:r>
              <a:rPr lang="en-ZA" b="1" dirty="0">
                <a:solidFill>
                  <a:srgbClr val="FFFF00"/>
                </a:solidFill>
              </a:rPr>
              <a:t> and segmental femoral  fractures. </a:t>
            </a:r>
          </a:p>
          <a:p>
            <a:r>
              <a:rPr lang="en-ZA" b="1" dirty="0">
                <a:solidFill>
                  <a:srgbClr val="FFFF00"/>
                </a:solidFill>
              </a:rPr>
              <a:t>Its design provides for stability against rotation and minimizes neck </a:t>
            </a:r>
            <a:r>
              <a:rPr lang="en-ZA" b="1" dirty="0" err="1">
                <a:solidFill>
                  <a:srgbClr val="FFFF00"/>
                </a:solidFill>
              </a:rPr>
              <a:t>malunions</a:t>
            </a:r>
            <a:r>
              <a:rPr lang="en-ZA" b="1" dirty="0">
                <a:solidFill>
                  <a:srgbClr val="FFFF00"/>
                </a:solidFill>
              </a:rPr>
              <a:t> (shortening) through linear intraoperative compression of the head/neck segment to the shaft. </a:t>
            </a:r>
            <a:endParaRPr lang="en-US" dirty="0">
              <a:solidFill>
                <a:srgbClr val="FFFF00"/>
              </a:solidFill>
            </a:endParaRPr>
          </a:p>
          <a:p>
            <a:r>
              <a:rPr lang="en-ZA" b="1" dirty="0">
                <a:solidFill>
                  <a:srgbClr val="FFFF00"/>
                </a:solidFill>
              </a:rPr>
              <a:t> I believe this devise is giving an extra dimension in the femoral intramedullary fixation</a:t>
            </a:r>
            <a:r>
              <a:rPr lang="en-ZA" b="1" dirty="0"/>
              <a:t>.</a:t>
            </a:r>
            <a:endParaRPr lang="en-US" dirty="0"/>
          </a:p>
          <a:p>
            <a:pPr marL="137160" indent="0">
              <a:buNone/>
            </a:pPr>
            <a:r>
              <a:rPr lang="en-ZA" b="1" dirty="0"/>
              <a:t> </a:t>
            </a:r>
            <a:endParaRPr lang="en-US" dirty="0"/>
          </a:p>
          <a:p>
            <a:endParaRPr lang="en-US" dirty="0"/>
          </a:p>
        </p:txBody>
      </p:sp>
    </p:spTree>
    <p:extLst>
      <p:ext uri="{BB962C8B-B14F-4D97-AF65-F5344CB8AC3E}">
        <p14:creationId xmlns:p14="http://schemas.microsoft.com/office/powerpoint/2010/main" val="416353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liosH\Pictures\2011-06-22\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62001" y="9906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eliosH\Pictures\2011-06-22\2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898900" y="1358900"/>
            <a:ext cx="59944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teliosH\Pictures\2011-06-22\2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971800" y="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17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liosH\Pictures\2011-06-22\2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58800" y="558800"/>
            <a:ext cx="4470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teliosH\Pictures\2011-06-22\2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06400" y="45974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teliosH\Pictures\2011-06-22\2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187700" y="850899"/>
            <a:ext cx="6807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738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3401</TotalTime>
  <Words>622</Words>
  <Application>Microsoft Office PowerPoint</Application>
  <PresentationFormat>On-screen Show (4:3)</PresentationFormat>
  <Paragraphs>62</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Agency FB</vt:lpstr>
      <vt:lpstr>Algerian</vt:lpstr>
      <vt:lpstr>Book Antiqua</vt:lpstr>
      <vt:lpstr>Calibri</vt:lpstr>
      <vt:lpstr>Lucida Sans</vt:lpstr>
      <vt:lpstr>Times New Roman</vt:lpstr>
      <vt:lpstr>Vijaya</vt:lpstr>
      <vt:lpstr>Wingdings</vt:lpstr>
      <vt:lpstr>Wingdings 2</vt:lpstr>
      <vt:lpstr>Wingdings 3</vt:lpstr>
      <vt:lpstr>Apex</vt:lpstr>
      <vt:lpstr>PowerPoint Presentation</vt:lpstr>
      <vt:lpstr>Treatment of Intertrochanteric and peritrochanteric Fractures   Intramedullary Nail With Integrated Cephalocervical Screws and Linear Compression</vt:lpstr>
      <vt:lpstr>Intertrochanteric and Subtrochanteric Fractures Personal experience Using  INTERTAN -an Intramedullary Reconstruction Nail </vt:lpstr>
      <vt:lpstr>Intertrochanteric and Subtrochanteric Fractures Personal experience Using  INTERTAN -an Intramedullary Reconstruction Nail </vt:lpstr>
      <vt:lpstr>Intertrochanteric and Subtrochanteric Fractures Personal experience Using  INTERTAN - an Intramedullary Reconstruction Nail </vt:lpstr>
      <vt:lpstr>Intertrochanteric and Subtrochanteric Fractures Personal experience Using  INTERTAN - an Intramedullary Reconstruction Nail </vt:lpstr>
      <vt:lpstr>Intertrochanteric and Subtrochanteric Fractures Personal experience Using  INTERTAN - an Intramedullary Reconstruction Nail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Original article - The Treatment of Intertrochanteric Fractures: Results using an Intramedullary Nail with Integrated Cephalocervical screws and Linear Compression</vt:lpstr>
      <vt:lpstr>Intertrochanteric and Subtrochanteric Fractures Personal experience Using  INTERTAN - an Intramedullary Reconstruction Nail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SteliosH</dc:creator>
  <cp:lastModifiedBy>STELIOSH</cp:lastModifiedBy>
  <cp:revision>40</cp:revision>
  <dcterms:created xsi:type="dcterms:W3CDTF">2011-08-21T07:34:08Z</dcterms:created>
  <dcterms:modified xsi:type="dcterms:W3CDTF">2016-09-17T15:06:18Z</dcterms:modified>
</cp:coreProperties>
</file>